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>
  <p:sldMasterIdLst>
    <p:sldMasterId id="2147483689" r:id="rId1"/>
  </p:sldMasterIdLst>
  <p:notesMasterIdLst>
    <p:notesMasterId r:id="rId69"/>
  </p:notesMasterIdLst>
  <p:handoutMasterIdLst>
    <p:handoutMasterId r:id="rId70"/>
  </p:handoutMasterIdLst>
  <p:sldIdLst>
    <p:sldId id="583" r:id="rId2"/>
    <p:sldId id="601" r:id="rId3"/>
    <p:sldId id="645" r:id="rId4"/>
    <p:sldId id="646" r:id="rId5"/>
    <p:sldId id="647" r:id="rId6"/>
    <p:sldId id="650" r:id="rId7"/>
    <p:sldId id="651" r:id="rId8"/>
    <p:sldId id="644" r:id="rId9"/>
    <p:sldId id="657" r:id="rId10"/>
    <p:sldId id="656" r:id="rId11"/>
    <p:sldId id="661" r:id="rId12"/>
    <p:sldId id="662" r:id="rId13"/>
    <p:sldId id="663" r:id="rId14"/>
    <p:sldId id="664" r:id="rId15"/>
    <p:sldId id="665" r:id="rId16"/>
    <p:sldId id="666" r:id="rId17"/>
    <p:sldId id="667" r:id="rId18"/>
    <p:sldId id="669" r:id="rId19"/>
    <p:sldId id="670" r:id="rId20"/>
    <p:sldId id="673" r:id="rId21"/>
    <p:sldId id="674" r:id="rId22"/>
    <p:sldId id="675" r:id="rId23"/>
    <p:sldId id="676" r:id="rId24"/>
    <p:sldId id="677" r:id="rId25"/>
    <p:sldId id="678" r:id="rId26"/>
    <p:sldId id="679" r:id="rId27"/>
    <p:sldId id="682" r:id="rId28"/>
    <p:sldId id="683" r:id="rId29"/>
    <p:sldId id="684" r:id="rId30"/>
    <p:sldId id="685" r:id="rId31"/>
    <p:sldId id="686" r:id="rId32"/>
    <p:sldId id="687" r:id="rId33"/>
    <p:sldId id="690" r:id="rId34"/>
    <p:sldId id="680" r:id="rId35"/>
    <p:sldId id="691" r:id="rId36"/>
    <p:sldId id="692" r:id="rId37"/>
    <p:sldId id="699" r:id="rId38"/>
    <p:sldId id="702" r:id="rId39"/>
    <p:sldId id="705" r:id="rId40"/>
    <p:sldId id="708" r:id="rId41"/>
    <p:sldId id="707" r:id="rId42"/>
    <p:sldId id="709" r:id="rId43"/>
    <p:sldId id="716" r:id="rId44"/>
    <p:sldId id="717" r:id="rId45"/>
    <p:sldId id="718" r:id="rId46"/>
    <p:sldId id="719" r:id="rId47"/>
    <p:sldId id="726" r:id="rId48"/>
    <p:sldId id="727" r:id="rId49"/>
    <p:sldId id="728" r:id="rId50"/>
    <p:sldId id="738" r:id="rId51"/>
    <p:sldId id="739" r:id="rId52"/>
    <p:sldId id="740" r:id="rId53"/>
    <p:sldId id="741" r:id="rId54"/>
    <p:sldId id="742" r:id="rId55"/>
    <p:sldId id="743" r:id="rId56"/>
    <p:sldId id="744" r:id="rId57"/>
    <p:sldId id="745" r:id="rId58"/>
    <p:sldId id="729" r:id="rId59"/>
    <p:sldId id="730" r:id="rId60"/>
    <p:sldId id="731" r:id="rId61"/>
    <p:sldId id="732" r:id="rId62"/>
    <p:sldId id="733" r:id="rId63"/>
    <p:sldId id="734" r:id="rId64"/>
    <p:sldId id="735" r:id="rId65"/>
    <p:sldId id="736" r:id="rId66"/>
    <p:sldId id="737" r:id="rId67"/>
    <p:sldId id="600" r:id="rId68"/>
  </p:sldIdLst>
  <p:sldSz cx="9144000" cy="6858000" type="screen4x3"/>
  <p:notesSz cx="6761163" cy="9942513"/>
  <p:embeddedFontLst>
    <p:embeddedFont>
      <p:font typeface="Andalus" panose="02020603050405020304" pitchFamily="18" charset="-78"/>
      <p:regular r:id="rId71"/>
    </p:embeddedFont>
    <p:embeddedFont>
      <p:font typeface="Myriad Pro Cond" panose="020B0506030403020204" charset="0"/>
      <p:regular r:id="rId72"/>
      <p:bold r:id="rId73"/>
      <p:italic r:id="rId74"/>
      <p:boldItalic r:id="rId75"/>
    </p:embeddedFont>
    <p:embeddedFont>
      <p:font typeface="Calibri" panose="020F0502020204030204" pitchFamily="34" charset="0"/>
      <p:regular r:id="rId76"/>
      <p:bold r:id="rId77"/>
      <p:italic r:id="rId78"/>
      <p:boldItalic r:id="rId79"/>
    </p:embeddedFont>
    <p:embeddedFont>
      <p:font typeface="Arial Black" panose="020B0A04020102020204" pitchFamily="34" charset="0"/>
      <p:bold r:id="rId80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Arial Black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pos="564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69C4"/>
    <a:srgbClr val="055DBE"/>
    <a:srgbClr val="9CBB59"/>
    <a:srgbClr val="C1514E"/>
    <a:srgbClr val="5083BF"/>
    <a:srgbClr val="282828"/>
    <a:srgbClr val="FF953E"/>
    <a:srgbClr val="EE0060"/>
    <a:srgbClr val="0036A2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91" autoAdjust="0"/>
    <p:restoredTop sz="88428" autoAdjust="0"/>
  </p:normalViewPr>
  <p:slideViewPr>
    <p:cSldViewPr>
      <p:cViewPr varScale="1">
        <p:scale>
          <a:sx n="92" d="100"/>
          <a:sy n="92" d="100"/>
        </p:scale>
        <p:origin x="702" y="66"/>
      </p:cViewPr>
      <p:guideLst>
        <p:guide pos="2880"/>
        <p:guide pos="5647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29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4.fntdata"/><Relationship Id="rId79" Type="http://schemas.openxmlformats.org/officeDocument/2006/relationships/font" Target="fonts/font9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2.fntdata"/><Relationship Id="rId80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font" Target="fonts/font5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3.fntdata"/><Relationship Id="rId78" Type="http://schemas.openxmlformats.org/officeDocument/2006/relationships/font" Target="fonts/font8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6.fntdata"/><Relationship Id="rId7" Type="http://schemas.openxmlformats.org/officeDocument/2006/relationships/slide" Target="slides/slide6.xml"/><Relationship Id="rId71" Type="http://schemas.openxmlformats.org/officeDocument/2006/relationships/font" Target="fonts/font1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28996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30590" y="1"/>
            <a:ext cx="2928996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6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3242"/>
            <a:ext cx="2928996" cy="4976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6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30590" y="9443242"/>
            <a:ext cx="2928996" cy="4976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41BE4181-7EA8-4808-983D-1B204A6DAF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8672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2928996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2169" y="1"/>
            <a:ext cx="2928995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5350" y="746125"/>
            <a:ext cx="4970463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1595" y="4724007"/>
            <a:ext cx="4957976" cy="447277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Щелчок правит 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831"/>
            <a:ext cx="2928996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2169" y="9444831"/>
            <a:ext cx="2928995" cy="49768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2025" tIns="46013" rIns="92025" bIns="46013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060FE5B-0D20-4624-BF3A-1F2A44A011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7689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F5F8D5-8792-4849-84E3-90F6C801F2E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117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F5F8D5-8792-4849-84E3-90F6C801F2E9}" type="slidenum">
              <a:rPr lang="ru-RU" smtClean="0"/>
              <a:pPr/>
              <a:t>67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881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331912" y="169590"/>
            <a:ext cx="7812088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 fontAlgn="auto">
              <a:lnSpc>
                <a:spcPts val="3800"/>
              </a:lnSpc>
              <a:spcAft>
                <a:spcPts val="0"/>
              </a:spcAft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Текст 2"/>
          <p:cNvSpPr>
            <a:spLocks noGrp="1"/>
          </p:cNvSpPr>
          <p:nvPr>
            <p:ph type="body" idx="1"/>
          </p:nvPr>
        </p:nvSpPr>
        <p:spPr>
          <a:xfrm>
            <a:off x="684213" y="1125538"/>
            <a:ext cx="8280400" cy="504031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2000"/>
              </a:spcBef>
              <a:spcAft>
                <a:spcPts val="2000"/>
              </a:spcAft>
              <a:buNone/>
              <a:defRPr lang="ru-RU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2934216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31912" y="169590"/>
            <a:ext cx="7812088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 fontAlgn="auto">
              <a:lnSpc>
                <a:spcPts val="3800"/>
              </a:lnSpc>
              <a:spcAft>
                <a:spcPts val="0"/>
              </a:spcAft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8447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bg>
      <p:bgPr>
        <a:gradFill>
          <a:gsLst>
            <a:gs pos="15000">
              <a:srgbClr val="002060"/>
            </a:gs>
            <a:gs pos="50000">
              <a:srgbClr val="0036A2"/>
            </a:gs>
            <a:gs pos="85000">
              <a:srgbClr val="0DC0FF"/>
            </a:gs>
            <a:gs pos="87000">
              <a:srgbClr val="0DC0FF"/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5000">
                <a:srgbClr val="002060"/>
              </a:gs>
              <a:gs pos="50000">
                <a:srgbClr val="0036A2"/>
              </a:gs>
              <a:gs pos="85000">
                <a:srgbClr val="0DC0FF"/>
              </a:gs>
              <a:gs pos="87000">
                <a:srgbClr val="0DC0FF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1"/>
          <p:cNvSpPr>
            <a:spLocks noGrp="1"/>
          </p:cNvSpPr>
          <p:nvPr>
            <p:ph type="title"/>
          </p:nvPr>
        </p:nvSpPr>
        <p:spPr>
          <a:xfrm>
            <a:off x="1336926" y="1628800"/>
            <a:ext cx="7627687" cy="3167493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lang="ru-RU" sz="4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lvl="0"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5" name="Диагональная полоса 4"/>
          <p:cNvSpPr/>
          <p:nvPr userDrawn="1"/>
        </p:nvSpPr>
        <p:spPr>
          <a:xfrm>
            <a:off x="684213" y="0"/>
            <a:ext cx="647700" cy="83661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олилиния 7"/>
          <p:cNvSpPr/>
          <p:nvPr/>
        </p:nvSpPr>
        <p:spPr>
          <a:xfrm>
            <a:off x="4022955" y="6237288"/>
            <a:ext cx="5121045" cy="620712"/>
          </a:xfrm>
          <a:custGeom>
            <a:avLst/>
            <a:gdLst>
              <a:gd name="connsiteX0" fmla="*/ 0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0 w 4714876"/>
              <a:gd name="connsiteY4" fmla="*/ 0 h 571481"/>
              <a:gd name="connsiteX0" fmla="*/ 428596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428596 w 4714876"/>
              <a:gd name="connsiteY4" fmla="*/ 0 h 5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4876" h="571481">
                <a:moveTo>
                  <a:pt x="428596" y="0"/>
                </a:moveTo>
                <a:lnTo>
                  <a:pt x="4714876" y="0"/>
                </a:lnTo>
                <a:lnTo>
                  <a:pt x="4714876" y="571481"/>
                </a:lnTo>
                <a:lnTo>
                  <a:pt x="0" y="571481"/>
                </a:lnTo>
                <a:lnTo>
                  <a:pt x="42859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Соединительная линия уступом 13"/>
          <p:cNvCxnSpPr/>
          <p:nvPr userDrawn="1"/>
        </p:nvCxnSpPr>
        <p:spPr>
          <a:xfrm>
            <a:off x="688971" y="5805192"/>
            <a:ext cx="642942" cy="1588"/>
          </a:xfrm>
          <a:prstGeom prst="straightConnector1">
            <a:avLst/>
          </a:prstGeom>
          <a:ln w="158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Соединительная линия уступом 13"/>
          <p:cNvCxnSpPr/>
          <p:nvPr userDrawn="1"/>
        </p:nvCxnSpPr>
        <p:spPr>
          <a:xfrm>
            <a:off x="714348" y="5155604"/>
            <a:ext cx="642942" cy="1588"/>
          </a:xfrm>
          <a:prstGeom prst="straightConnector1">
            <a:avLst/>
          </a:prstGeom>
          <a:ln w="15875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Диагональная полоса 14"/>
          <p:cNvSpPr/>
          <p:nvPr userDrawn="1"/>
        </p:nvSpPr>
        <p:spPr>
          <a:xfrm>
            <a:off x="684213" y="6237288"/>
            <a:ext cx="647700" cy="83661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4213" y="5300326"/>
            <a:ext cx="8280399" cy="432930"/>
          </a:xfrm>
        </p:spPr>
        <p:txBody>
          <a:bodyPr>
            <a:noAutofit/>
          </a:bodyPr>
          <a:lstStyle>
            <a:lvl1pPr marL="0" indent="0" algn="l">
              <a:buNone/>
              <a:defRPr lang="ru-RU" sz="3400" b="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marL="449263" lvl="0" indent="-449263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399FF"/>
              </a:buClr>
              <a:buSzPct val="100000"/>
            </a:pPr>
            <a:r>
              <a:rPr lang="ru-RU" dirty="0" smtClean="0"/>
              <a:t>Образец подзаголовка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544" y="6272245"/>
            <a:ext cx="3095880" cy="55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1360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 слайд">
    <p:bg>
      <p:bgPr>
        <a:gradFill>
          <a:gsLst>
            <a:gs pos="15000">
              <a:srgbClr val="002060"/>
            </a:gs>
            <a:gs pos="50000">
              <a:srgbClr val="0036A2"/>
            </a:gs>
            <a:gs pos="85000">
              <a:srgbClr val="0DC0FF"/>
            </a:gs>
            <a:gs pos="87000">
              <a:srgbClr val="0DC0FF"/>
            </a:gs>
          </a:gsLst>
          <a:lin ang="13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15000">
                <a:srgbClr val="002060"/>
              </a:gs>
              <a:gs pos="50000">
                <a:srgbClr val="0036A2"/>
              </a:gs>
              <a:gs pos="85000">
                <a:srgbClr val="0DC0FF"/>
              </a:gs>
              <a:gs pos="87000">
                <a:srgbClr val="0DC0FF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Диагональная полоса 4"/>
          <p:cNvSpPr/>
          <p:nvPr userDrawn="1"/>
        </p:nvSpPr>
        <p:spPr>
          <a:xfrm>
            <a:off x="684213" y="0"/>
            <a:ext cx="647700" cy="83661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Диагональная полоса 14"/>
          <p:cNvSpPr/>
          <p:nvPr userDrawn="1"/>
        </p:nvSpPr>
        <p:spPr>
          <a:xfrm>
            <a:off x="684213" y="6237288"/>
            <a:ext cx="647700" cy="83661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005791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392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84213" y="1645469"/>
            <a:ext cx="2735659" cy="379975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>
          <a:xfrm>
            <a:off x="1331912" y="169590"/>
            <a:ext cx="7812088" cy="50405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ts val="1000"/>
              </a:lnSpc>
              <a:spcBef>
                <a:spcPts val="2000"/>
              </a:spcBef>
              <a:spcAft>
                <a:spcPts val="2000"/>
              </a:spcAft>
              <a:buNone/>
              <a:defRPr lang="ru-RU" sz="3400" b="1" kern="1200" cap="all" dirty="0">
                <a:solidFill>
                  <a:srgbClr val="0036A2"/>
                </a:solidFill>
                <a:latin typeface="Myriad Pro Cond" pitchFamily="34" charset="0"/>
                <a:ea typeface="+mj-ea"/>
                <a:cs typeface="+mj-cs"/>
              </a:defRPr>
            </a:lvl1pPr>
          </a:lstStyle>
          <a:p>
            <a:pPr algn="l" fontAlgn="auto">
              <a:lnSpc>
                <a:spcPts val="3800"/>
              </a:lnSpc>
              <a:spcAft>
                <a:spcPts val="0"/>
              </a:spcAft>
            </a:pPr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9" name="Текст 2"/>
          <p:cNvSpPr>
            <a:spLocks noGrp="1"/>
          </p:cNvSpPr>
          <p:nvPr>
            <p:ph type="body" idx="10"/>
          </p:nvPr>
        </p:nvSpPr>
        <p:spPr>
          <a:xfrm>
            <a:off x="3419871" y="1125538"/>
            <a:ext cx="5544741" cy="504031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2000"/>
              </a:spcBef>
              <a:spcAft>
                <a:spcPts val="2000"/>
              </a:spcAft>
              <a:buNone/>
              <a:defRPr lang="ru-RU" smtClean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672385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олилиния 7"/>
          <p:cNvSpPr/>
          <p:nvPr userDrawn="1"/>
        </p:nvSpPr>
        <p:spPr>
          <a:xfrm>
            <a:off x="4022947" y="6237289"/>
            <a:ext cx="5121053" cy="620712"/>
          </a:xfrm>
          <a:custGeom>
            <a:avLst/>
            <a:gdLst>
              <a:gd name="connsiteX0" fmla="*/ 0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0 w 4714876"/>
              <a:gd name="connsiteY4" fmla="*/ 0 h 571481"/>
              <a:gd name="connsiteX0" fmla="*/ 428596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428596 w 4714876"/>
              <a:gd name="connsiteY4" fmla="*/ 0 h 5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4876" h="571481">
                <a:moveTo>
                  <a:pt x="428596" y="0"/>
                </a:moveTo>
                <a:lnTo>
                  <a:pt x="4714876" y="0"/>
                </a:lnTo>
                <a:lnTo>
                  <a:pt x="4714876" y="571481"/>
                </a:lnTo>
                <a:lnTo>
                  <a:pt x="0" y="571481"/>
                </a:lnTo>
                <a:lnTo>
                  <a:pt x="428596" y="0"/>
                </a:lnTo>
                <a:close/>
              </a:path>
            </a:pathLst>
          </a:custGeom>
          <a:gradFill>
            <a:gsLst>
              <a:gs pos="0">
                <a:srgbClr val="0036A2"/>
              </a:gs>
              <a:gs pos="50000">
                <a:srgbClr val="0070C0"/>
              </a:gs>
              <a:gs pos="100000">
                <a:srgbClr val="0DC0FF"/>
              </a:gs>
            </a:gsLst>
            <a:lin ang="7200000" scaled="0"/>
          </a:gradFill>
          <a:ln>
            <a:noFill/>
          </a:ln>
          <a:scene3d>
            <a:camera prst="orthographicFront"/>
            <a:lightRig rig="threePt" dir="t"/>
          </a:scene3d>
          <a:sp3d extrusionH="76200">
            <a:extrusionClr>
              <a:srgbClr val="0036A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912" y="169590"/>
            <a:ext cx="7812088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lvl="0" algn="l" fontAlgn="auto">
              <a:lnSpc>
                <a:spcPts val="3800"/>
              </a:lnSpc>
              <a:spcAft>
                <a:spcPts val="0"/>
              </a:spcAft>
            </a:pPr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8971" y="1125538"/>
            <a:ext cx="8275641" cy="5000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10" name="Диагональная полоса 9"/>
          <p:cNvSpPr/>
          <p:nvPr userDrawn="1"/>
        </p:nvSpPr>
        <p:spPr>
          <a:xfrm>
            <a:off x="688971" y="-1"/>
            <a:ext cx="642942" cy="836613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2" y="6280943"/>
            <a:ext cx="3102006" cy="55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2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6" r:id="rId3"/>
    <p:sldLayoutId id="2147483699" r:id="rId4"/>
    <p:sldLayoutId id="2147483698" r:id="rId5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ts val="1000"/>
        </a:lnSpc>
        <a:spcBef>
          <a:spcPts val="2000"/>
        </a:spcBef>
        <a:spcAft>
          <a:spcPts val="2000"/>
        </a:spcAft>
        <a:buNone/>
        <a:defRPr lang="ru-RU" sz="3400" b="1" kern="1200" cap="all" dirty="0">
          <a:solidFill>
            <a:srgbClr val="0036A2"/>
          </a:solidFill>
          <a:latin typeface="Myriad Pro Cond" pitchFamily="34" charset="0"/>
          <a:ea typeface="+mj-ea"/>
          <a:cs typeface="+mj-cs"/>
        </a:defRPr>
      </a:lvl1pPr>
    </p:titleStyle>
    <p:bodyStyle>
      <a:lvl1pPr marL="449263" indent="-449263" algn="l" defTabSz="914400" rtl="0" eaLnBrk="1" latinLnBrk="0" hangingPunct="1">
        <a:lnSpc>
          <a:spcPts val="2800"/>
        </a:lnSpc>
        <a:spcBef>
          <a:spcPts val="1500"/>
        </a:spcBef>
        <a:spcAft>
          <a:spcPts val="1500"/>
        </a:spcAft>
        <a:buClr>
          <a:srgbClr val="EE0060"/>
        </a:buClr>
        <a:buFont typeface="Myriad Pro Cond" panose="020B0506030403020204" pitchFamily="34" charset="0"/>
        <a:buChar char="—"/>
        <a:defRPr sz="280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lnSpc>
          <a:spcPts val="2800"/>
        </a:lnSpc>
        <a:spcBef>
          <a:spcPts val="1500"/>
        </a:spcBef>
        <a:spcAft>
          <a:spcPts val="1500"/>
        </a:spcAft>
        <a:buClr>
          <a:srgbClr val="EE0060"/>
        </a:buClr>
        <a:buFont typeface="Arial" pitchFamily="34" charset="0"/>
        <a:buChar char="–"/>
        <a:defRPr sz="280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800"/>
        </a:lnSpc>
        <a:spcBef>
          <a:spcPts val="1500"/>
        </a:spcBef>
        <a:spcAft>
          <a:spcPts val="1500"/>
        </a:spcAft>
        <a:buClr>
          <a:srgbClr val="EE0060"/>
        </a:buClr>
        <a:buFont typeface="Arial" pitchFamily="34" charset="0"/>
        <a:buChar char="•"/>
        <a:defRPr sz="280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800"/>
        </a:lnSpc>
        <a:spcBef>
          <a:spcPts val="1500"/>
        </a:spcBef>
        <a:spcAft>
          <a:spcPts val="1500"/>
        </a:spcAft>
        <a:buClr>
          <a:srgbClr val="EE0060"/>
        </a:buClr>
        <a:buFont typeface="Arial" pitchFamily="34" charset="0"/>
        <a:buChar char="–"/>
        <a:defRPr sz="280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800"/>
        </a:lnSpc>
        <a:spcBef>
          <a:spcPts val="1500"/>
        </a:spcBef>
        <a:spcAft>
          <a:spcPts val="1500"/>
        </a:spcAft>
        <a:buClr>
          <a:srgbClr val="EE0060"/>
        </a:buClr>
        <a:buFont typeface="Arial" pitchFamily="34" charset="0"/>
        <a:buChar char="»"/>
        <a:defRPr sz="2800" kern="1200">
          <a:solidFill>
            <a:schemeClr val="tx1"/>
          </a:solidFill>
          <a:latin typeface="Myriad Pro Cond" panose="020B0506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839">
          <p15:clr>
            <a:srgbClr val="F26B43"/>
          </p15:clr>
        </p15:guide>
        <p15:guide id="2" orient="horz" pos="527">
          <p15:clr>
            <a:srgbClr val="F26B43"/>
          </p15:clr>
        </p15:guide>
        <p15:guide id="3" orient="horz" pos="255">
          <p15:clr>
            <a:srgbClr val="F26B43"/>
          </p15:clr>
        </p15:guide>
        <p15:guide id="4" orient="horz" pos="3929">
          <p15:clr>
            <a:srgbClr val="F26B43"/>
          </p15:clr>
        </p15:guide>
        <p15:guide id="5" pos="431">
          <p15:clr>
            <a:srgbClr val="F26B43"/>
          </p15:clr>
        </p15:guide>
        <p15:guide id="6" pos="5647" userDrawn="1">
          <p15:clr>
            <a:srgbClr val="F26B43"/>
          </p15:clr>
        </p15:guide>
        <p15:guide id="7" orient="horz" pos="709" userDrawn="1">
          <p15:clr>
            <a:srgbClr val="F26B43"/>
          </p15:clr>
        </p15:guide>
        <p15:guide id="8" orient="horz" pos="3884" userDrawn="1">
          <p15:clr>
            <a:srgbClr val="F26B43"/>
          </p15:clr>
        </p15:guide>
        <p15:guide id="9" pos="2880" userDrawn="1">
          <p15:clr>
            <a:srgbClr val="F26B43"/>
          </p15:clr>
        </p15:guide>
        <p15:guide id="10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http://www.ophthalm.com/content/Patologiya_sosudistoi_obolochki.files/iridocyclitis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hyperlink" Target="http://ru.wikipedia.org/w/index.php?title=%D0%A4%D0%B0%D0%B9%D0%BB:Treponema_pallidum.jpg&amp;filetimestamp=20070617182601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jpeg"/><Relationship Id="rId4" Type="http://schemas.openxmlformats.org/officeDocument/2006/relationships/image" Target="http://www.ophthalm.com/content/Patologiya_sosudistoi_obolochki.files/Toxoplazm.jpg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5000">
              <a:srgbClr val="002060"/>
            </a:gs>
            <a:gs pos="50000">
              <a:srgbClr val="0036A2"/>
            </a:gs>
            <a:gs pos="85000">
              <a:srgbClr val="0DC0FF"/>
            </a:gs>
            <a:gs pos="87000">
              <a:srgbClr val="0DC0FF"/>
            </a:gs>
          </a:gsLst>
          <a:lin ang="13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927" y="2348880"/>
            <a:ext cx="5251298" cy="720080"/>
          </a:xfrm>
        </p:spPr>
        <p:txBody>
          <a:bodyPr/>
          <a:lstStyle/>
          <a:p>
            <a:r>
              <a:rPr lang="en-US" sz="4700" dirty="0"/>
              <a:t>Vascular diseases</a:t>
            </a:r>
            <a:endParaRPr lang="ru-RU" sz="4700" dirty="0"/>
          </a:p>
        </p:txBody>
      </p:sp>
      <p:sp>
        <p:nvSpPr>
          <p:cNvPr id="9" name="Диагональная полоса 8"/>
          <p:cNvSpPr/>
          <p:nvPr/>
        </p:nvSpPr>
        <p:spPr>
          <a:xfrm>
            <a:off x="714348" y="0"/>
            <a:ext cx="642942" cy="85723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Диагональная полоса 9"/>
          <p:cNvSpPr/>
          <p:nvPr/>
        </p:nvSpPr>
        <p:spPr>
          <a:xfrm>
            <a:off x="714348" y="6000768"/>
            <a:ext cx="642942" cy="85723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Lecturer – </a:t>
            </a:r>
            <a:r>
              <a:rPr lang="en-US" dirty="0" err="1"/>
              <a:t>doct.habil</a:t>
            </a:r>
            <a:r>
              <a:rPr lang="en-US" dirty="0"/>
              <a:t>., professor </a:t>
            </a:r>
            <a:r>
              <a:rPr lang="en-US" dirty="0" err="1"/>
              <a:t>Chuprov</a:t>
            </a:r>
            <a:r>
              <a:rPr lang="en-US" dirty="0"/>
              <a:t> A.D.</a:t>
            </a:r>
            <a:endParaRPr lang="ru-RU" dirty="0"/>
          </a:p>
        </p:txBody>
      </p:sp>
      <p:sp>
        <p:nvSpPr>
          <p:cNvPr id="11" name="Прямоугольник 1"/>
          <p:cNvSpPr>
            <a:spLocks noChangeArrowheads="1"/>
          </p:cNvSpPr>
          <p:nvPr/>
        </p:nvSpPr>
        <p:spPr bwMode="auto">
          <a:xfrm>
            <a:off x="1331913" y="44624"/>
            <a:ext cx="7812087" cy="13681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en-US" altLang="ru-RU" sz="2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Department of Ophthalmology of GBOU VPO</a:t>
            </a:r>
            <a:r>
              <a:rPr lang="ru-RU" altLang="ru-RU" sz="2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en-US" altLang="ru-RU" sz="2400" b="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OrGMA</a:t>
            </a:r>
            <a:r>
              <a:rPr lang="en-US" altLang="ru-RU" sz="2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of the Ministry of Health of the Russian Federation</a:t>
            </a:r>
          </a:p>
          <a:p>
            <a:pPr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en-US" altLang="ru-RU" sz="2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Head of the Department </a:t>
            </a:r>
            <a:r>
              <a:rPr lang="ru-RU" altLang="ru-RU" sz="2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– </a:t>
            </a:r>
            <a:r>
              <a:rPr lang="en-US" altLang="ru-RU" sz="2400" b="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doct.habil</a:t>
            </a:r>
            <a:r>
              <a:rPr lang="ru-RU" altLang="ru-RU" sz="2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. </a:t>
            </a:r>
            <a:r>
              <a:rPr lang="en-US" altLang="ru-RU" sz="2400" b="0" kern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Aprelev</a:t>
            </a:r>
            <a:r>
              <a:rPr lang="ru-RU" altLang="ru-RU" sz="2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 </a:t>
            </a:r>
            <a:r>
              <a:rPr lang="en-US" altLang="ru-RU" sz="2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A</a:t>
            </a:r>
            <a:r>
              <a:rPr lang="ru-RU" altLang="ru-RU" sz="2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.</a:t>
            </a:r>
            <a:r>
              <a:rPr lang="en-US" altLang="ru-RU" sz="2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E</a:t>
            </a:r>
            <a:r>
              <a:rPr lang="ru-RU" altLang="ru-RU" sz="2400" b="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Cond" panose="020B0506030403020204" pitchFamily="34" charset="0"/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solidFill>
                  <a:schemeClr val="tx2">
                    <a:lumMod val="75000"/>
                  </a:schemeClr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solidFill>
                <a:schemeClr val="tx2">
                  <a:lumMod val="75000"/>
                </a:schemeClr>
              </a:solidFill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128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169589"/>
            <a:ext cx="4392216" cy="511771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venous outflow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970" y="1594051"/>
            <a:ext cx="4165029" cy="3404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" y="1124744"/>
            <a:ext cx="483552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Текст 4"/>
          <p:cNvSpPr txBox="1">
            <a:spLocks/>
          </p:cNvSpPr>
          <p:nvPr/>
        </p:nvSpPr>
        <p:spPr>
          <a:xfrm>
            <a:off x="467544" y="5441627"/>
            <a:ext cx="8497069" cy="6516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Myriad Pro Cond" panose="020B0506030403020204" pitchFamily="34" charset="0"/>
              <a:buChar char="—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buNone/>
            </a:pPr>
            <a:r>
              <a:rPr lang="en-US" b="0" dirty="0" smtClean="0"/>
              <a:t>Venous outflow from </a:t>
            </a:r>
            <a:r>
              <a:rPr lang="en-US" b="0" dirty="0"/>
              <a:t>the choroid and partly from the iris and </a:t>
            </a:r>
            <a:r>
              <a:rPr lang="en-US" b="0" dirty="0" smtClean="0"/>
              <a:t>ciliary </a:t>
            </a:r>
            <a:r>
              <a:rPr lang="en-US" b="0" dirty="0"/>
              <a:t>body is carried out through the </a:t>
            </a:r>
            <a:r>
              <a:rPr lang="en-US" b="0" dirty="0" smtClean="0"/>
              <a:t>vorticose </a:t>
            </a:r>
            <a:r>
              <a:rPr lang="en-US" b="0" dirty="0"/>
              <a:t>veins</a:t>
            </a:r>
            <a:endParaRPr lang="ru-RU" b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827856" y="1268760"/>
            <a:ext cx="1008112" cy="469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Major </a:t>
            </a:r>
            <a:r>
              <a:rPr lang="en-US" sz="1000" dirty="0">
                <a:solidFill>
                  <a:schemeClr val="tx1"/>
                </a:solidFill>
              </a:rPr>
              <a:t>arterial circle of the iris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35968" y="1099666"/>
            <a:ext cx="1008112" cy="46930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</a:rPr>
              <a:t>Lesser </a:t>
            </a:r>
            <a:r>
              <a:rPr lang="en-US" sz="1000" dirty="0">
                <a:solidFill>
                  <a:schemeClr val="tx1"/>
                </a:solidFill>
              </a:rPr>
              <a:t>arterial circle of the iris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1568974"/>
            <a:ext cx="576064" cy="2758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Iris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84946" y="1301507"/>
            <a:ext cx="711696" cy="26746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Cornea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28020" y="1833837"/>
            <a:ext cx="891580" cy="3570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Ciliary </a:t>
            </a:r>
            <a:r>
              <a:rPr lang="en-US" sz="1100" dirty="0">
                <a:solidFill>
                  <a:schemeClr val="tx1"/>
                </a:solidFill>
              </a:rPr>
              <a:t>muscle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528020" y="2172418"/>
            <a:ext cx="1282328" cy="566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100" dirty="0" smtClean="0">
                <a:solidFill>
                  <a:schemeClr val="tx1"/>
                </a:solidFill>
              </a:rPr>
              <a:t>Return strand of anterior ciliary arteries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149949" y="2907202"/>
            <a:ext cx="678780" cy="318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tx1"/>
                </a:solidFill>
              </a:rPr>
              <a:t>Sclera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09789" y="3454695"/>
            <a:ext cx="935832" cy="345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100" dirty="0" smtClean="0">
                <a:solidFill>
                  <a:schemeClr val="tx1"/>
                </a:solidFill>
              </a:rPr>
              <a:t>Return vein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544132" y="4018322"/>
            <a:ext cx="1282328" cy="635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100" dirty="0" smtClean="0">
                <a:solidFill>
                  <a:schemeClr val="tx1"/>
                </a:solidFill>
              </a:rPr>
              <a:t>Posterior </a:t>
            </a:r>
            <a:r>
              <a:rPr lang="en-US" sz="1100" dirty="0">
                <a:solidFill>
                  <a:schemeClr val="tx1"/>
                </a:solidFill>
              </a:rPr>
              <a:t>short ciliary artery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005882" y="4691884"/>
            <a:ext cx="1282328" cy="635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100" dirty="0" smtClean="0">
                <a:solidFill>
                  <a:schemeClr val="tx1"/>
                </a:solidFill>
              </a:rPr>
              <a:t>Posterior </a:t>
            </a:r>
            <a:r>
              <a:rPr lang="en-US" sz="1100" dirty="0">
                <a:solidFill>
                  <a:schemeClr val="tx1"/>
                </a:solidFill>
              </a:rPr>
              <a:t>short ciliary </a:t>
            </a:r>
            <a:r>
              <a:rPr lang="en-US" sz="1100" dirty="0" smtClean="0">
                <a:solidFill>
                  <a:schemeClr val="tx1"/>
                </a:solidFill>
              </a:rPr>
              <a:t>arteries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9940" y="4702176"/>
            <a:ext cx="935832" cy="345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100" dirty="0" smtClean="0">
                <a:solidFill>
                  <a:schemeClr val="tx1"/>
                </a:solidFill>
              </a:rPr>
              <a:t>Optic nerve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8422" y="1705066"/>
            <a:ext cx="1092362" cy="605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100" dirty="0" smtClean="0">
                <a:solidFill>
                  <a:schemeClr val="tx1"/>
                </a:solidFill>
              </a:rPr>
              <a:t>Anterior ciliary </a:t>
            </a:r>
            <a:r>
              <a:rPr lang="en-US" sz="1100" dirty="0">
                <a:solidFill>
                  <a:schemeClr val="tx1"/>
                </a:solidFill>
              </a:rPr>
              <a:t>artery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8422" y="2310891"/>
            <a:ext cx="955186" cy="428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100" dirty="0" smtClean="0">
                <a:solidFill>
                  <a:schemeClr val="tx1"/>
                </a:solidFill>
              </a:rPr>
              <a:t>Ciliary body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8422" y="2879431"/>
            <a:ext cx="886598" cy="2657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100" dirty="0" smtClean="0">
                <a:solidFill>
                  <a:schemeClr val="tx1"/>
                </a:solidFill>
              </a:rPr>
              <a:t>Choroid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096" y="3311882"/>
            <a:ext cx="758291" cy="38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100" dirty="0" smtClean="0">
                <a:solidFill>
                  <a:schemeClr val="tx1"/>
                </a:solidFill>
              </a:rPr>
              <a:t>Portal vein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096" y="3862353"/>
            <a:ext cx="1074712" cy="635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US" sz="1100" dirty="0" smtClean="0">
                <a:solidFill>
                  <a:schemeClr val="tx1"/>
                </a:solidFill>
              </a:rPr>
              <a:t>Posterior long ciliary artery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3541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Anatomical features of the vascular tract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1654200"/>
            <a:ext cx="7632701" cy="4079056"/>
          </a:xfrm>
        </p:spPr>
        <p:txBody>
          <a:bodyPr>
            <a:noAutofit/>
          </a:bodyPr>
          <a:lstStyle/>
          <a:p>
            <a:r>
              <a:rPr lang="en-US" dirty="0"/>
              <a:t>Relatively isolated blood supply to the anterior (iris and ciliary body) and posterior (choroid) </a:t>
            </a:r>
            <a:r>
              <a:rPr lang="en-US" dirty="0" smtClean="0"/>
              <a:t>segments </a:t>
            </a:r>
            <a:r>
              <a:rPr lang="en-US" dirty="0"/>
              <a:t>of the vascular tract, communication </a:t>
            </a:r>
            <a:r>
              <a:rPr lang="en-US" dirty="0" smtClean="0"/>
              <a:t>between the </a:t>
            </a:r>
            <a:r>
              <a:rPr lang="en-US" dirty="0"/>
              <a:t>segments</a:t>
            </a:r>
            <a:r>
              <a:rPr lang="en-US" dirty="0" smtClean="0"/>
              <a:t> </a:t>
            </a:r>
            <a:r>
              <a:rPr lang="en-US" dirty="0"/>
              <a:t>through the </a:t>
            </a:r>
            <a:r>
              <a:rPr lang="en-US" dirty="0" smtClean="0"/>
              <a:t>recurrent arteries</a:t>
            </a:r>
          </a:p>
          <a:p>
            <a:r>
              <a:rPr lang="en-US" dirty="0"/>
              <a:t>Underdeveloped innervation of the ciliary body in young </a:t>
            </a:r>
            <a:r>
              <a:rPr lang="en-US" dirty="0" smtClean="0"/>
              <a:t>children</a:t>
            </a:r>
          </a:p>
          <a:p>
            <a:r>
              <a:rPr lang="en-US" dirty="0"/>
              <a:t>Lack of sentient innervation of the choroid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755576" y="1628800"/>
            <a:ext cx="473325" cy="473325"/>
            <a:chOff x="827584" y="2348880"/>
            <a:chExt cx="585961" cy="585961"/>
          </a:xfrm>
        </p:grpSpPr>
        <p:sp>
          <p:nvSpPr>
            <p:cNvPr id="9" name="Овал 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55576" y="3547616"/>
            <a:ext cx="473325" cy="473325"/>
            <a:chOff x="827584" y="2348880"/>
            <a:chExt cx="585961" cy="585961"/>
          </a:xfrm>
        </p:grpSpPr>
        <p:sp>
          <p:nvSpPr>
            <p:cNvPr id="12" name="Овал 1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55576" y="4509120"/>
            <a:ext cx="473325" cy="473325"/>
            <a:chOff x="827584" y="2348880"/>
            <a:chExt cx="585961" cy="585961"/>
          </a:xfrm>
        </p:grpSpPr>
        <p:sp>
          <p:nvSpPr>
            <p:cNvPr id="15" name="Овал 1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9365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ICD-</a:t>
            </a:r>
            <a:r>
              <a:rPr lang="ru-RU" dirty="0" smtClean="0"/>
              <a:t>10 </a:t>
            </a:r>
            <a:r>
              <a:rPr lang="en-US" dirty="0" smtClean="0"/>
              <a:t>CLASSIFICATION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en-US" dirty="0"/>
              <a:t>Disorders Of Choroid And </a:t>
            </a:r>
            <a:r>
              <a:rPr lang="en-US" dirty="0" smtClean="0"/>
              <a:t>Retina </a:t>
            </a:r>
            <a:r>
              <a:rPr lang="ru-RU" dirty="0" smtClean="0"/>
              <a:t>(H30-H36</a:t>
            </a:r>
            <a:r>
              <a:rPr lang="ru-RU" dirty="0"/>
              <a:t>)</a:t>
            </a:r>
            <a:br>
              <a:rPr lang="ru-RU" dirty="0"/>
            </a:b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1654199"/>
            <a:ext cx="7632701" cy="3904309"/>
          </a:xfrm>
        </p:spPr>
        <p:txBody>
          <a:bodyPr>
            <a:noAutofit/>
          </a:bodyPr>
          <a:lstStyle/>
          <a:p>
            <a:r>
              <a:rPr lang="en-US" dirty="0"/>
              <a:t>Inflammatory diseases</a:t>
            </a:r>
            <a:r>
              <a:rPr lang="en-US" dirty="0" smtClean="0"/>
              <a:t>.</a:t>
            </a:r>
          </a:p>
          <a:p>
            <a:r>
              <a:rPr lang="en-US" dirty="0" smtClean="0"/>
              <a:t>Dystrophic</a:t>
            </a:r>
            <a:r>
              <a:rPr lang="ru-RU" dirty="0" smtClean="0"/>
              <a:t>.</a:t>
            </a:r>
            <a:endParaRPr lang="ru-RU" dirty="0"/>
          </a:p>
          <a:p>
            <a:r>
              <a:rPr lang="en-US" dirty="0" smtClean="0"/>
              <a:t>Neoplasms </a:t>
            </a:r>
            <a:r>
              <a:rPr lang="ru-RU" dirty="0" smtClean="0"/>
              <a:t>- </a:t>
            </a:r>
            <a:r>
              <a:rPr lang="en-US" dirty="0" smtClean="0"/>
              <a:t>benign and malignant</a:t>
            </a:r>
            <a:r>
              <a:rPr lang="ru-RU" dirty="0" smtClean="0"/>
              <a:t>.</a:t>
            </a:r>
            <a:endParaRPr lang="ru-RU" dirty="0"/>
          </a:p>
          <a:p>
            <a:r>
              <a:rPr lang="en-US" dirty="0" smtClean="0"/>
              <a:t>Traumatic injury</a:t>
            </a:r>
            <a:r>
              <a:rPr lang="ru-RU" dirty="0" smtClean="0"/>
              <a:t>.</a:t>
            </a:r>
            <a:endParaRPr lang="ru-RU" dirty="0"/>
          </a:p>
          <a:p>
            <a:r>
              <a:rPr lang="en-US" dirty="0" smtClean="0"/>
              <a:t>Congenital abnormalities of the vascular tract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755576" y="1628800"/>
            <a:ext cx="473325" cy="473325"/>
            <a:chOff x="827584" y="2348880"/>
            <a:chExt cx="585961" cy="585961"/>
          </a:xfrm>
        </p:grpSpPr>
        <p:sp>
          <p:nvSpPr>
            <p:cNvPr id="9" name="Овал 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584" y="2448217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3000" b="0" dirty="0">
                  <a:solidFill>
                    <a:srgbClr val="FFFFFF"/>
                  </a:solidFill>
                  <a:cs typeface="+mn-cs"/>
                </a:rPr>
                <a:t>1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55576" y="2492896"/>
            <a:ext cx="473325" cy="473325"/>
            <a:chOff x="827584" y="2348880"/>
            <a:chExt cx="585961" cy="585961"/>
          </a:xfrm>
        </p:grpSpPr>
        <p:sp>
          <p:nvSpPr>
            <p:cNvPr id="18" name="Овал 1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7584" y="2448217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3000" b="0" noProof="0" dirty="0">
                  <a:solidFill>
                    <a:srgbClr val="FFFFFF"/>
                  </a:solidFill>
                  <a:cs typeface="+mn-cs"/>
                </a:rPr>
                <a:t>2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55576" y="3332609"/>
            <a:ext cx="473325" cy="473325"/>
            <a:chOff x="827584" y="2348880"/>
            <a:chExt cx="585961" cy="585961"/>
          </a:xfrm>
        </p:grpSpPr>
        <p:sp>
          <p:nvSpPr>
            <p:cNvPr id="21" name="Овал 20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27584" y="2448217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3000" b="0" noProof="0" dirty="0">
                  <a:solidFill>
                    <a:srgbClr val="FFFFFF"/>
                  </a:solidFill>
                  <a:cs typeface="+mn-cs"/>
                </a:rPr>
                <a:t>3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755576" y="4196705"/>
            <a:ext cx="473325" cy="473325"/>
            <a:chOff x="827584" y="2348880"/>
            <a:chExt cx="585961" cy="585961"/>
          </a:xfrm>
        </p:grpSpPr>
        <p:sp>
          <p:nvSpPr>
            <p:cNvPr id="24" name="Овал 23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27584" y="2448217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ru-RU" sz="3000" b="0" noProof="0" dirty="0">
                  <a:solidFill>
                    <a:srgbClr val="FFFFFF"/>
                  </a:solidFill>
                  <a:cs typeface="+mn-cs"/>
                </a:rPr>
                <a:t>4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755576" y="5085184"/>
            <a:ext cx="473325" cy="473325"/>
            <a:chOff x="827584" y="2348880"/>
            <a:chExt cx="585961" cy="585961"/>
          </a:xfrm>
        </p:grpSpPr>
        <p:sp>
          <p:nvSpPr>
            <p:cNvPr id="27" name="Овал 26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27584" y="2448217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5</a:t>
              </a:r>
              <a:endPara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8996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INFLAMMATORY DISEASES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2230264"/>
            <a:ext cx="7632701" cy="3719016"/>
          </a:xfrm>
        </p:spPr>
        <p:txBody>
          <a:bodyPr>
            <a:noAutofit/>
          </a:bodyPr>
          <a:lstStyle/>
          <a:p>
            <a:r>
              <a:rPr lang="en-US" dirty="0"/>
              <a:t>Anterior uveitis (iritis and </a:t>
            </a:r>
            <a:r>
              <a:rPr lang="en-US" dirty="0" err="1"/>
              <a:t>iridocyclitis</a:t>
            </a:r>
            <a:r>
              <a:rPr lang="en-US" dirty="0"/>
              <a:t>) - inflammation of the iris and ciliary </a:t>
            </a:r>
            <a:r>
              <a:rPr lang="en-US" dirty="0" smtClean="0"/>
              <a:t>body</a:t>
            </a:r>
          </a:p>
          <a:p>
            <a:r>
              <a:rPr lang="en-US" dirty="0" smtClean="0"/>
              <a:t>Posterior </a:t>
            </a:r>
            <a:r>
              <a:rPr lang="en-US" dirty="0"/>
              <a:t>uveitis (choroiditis) - inflammation of the </a:t>
            </a:r>
            <a:r>
              <a:rPr lang="en-US" dirty="0" smtClean="0"/>
              <a:t>choroid</a:t>
            </a:r>
          </a:p>
          <a:p>
            <a:r>
              <a:rPr lang="en-US" dirty="0"/>
              <a:t>Peripheral uveitis - inflammation of the flat part of the ciliary body and the extreme periphery of the </a:t>
            </a:r>
            <a:r>
              <a:rPr lang="en-US" dirty="0" smtClean="0"/>
              <a:t>choroid</a:t>
            </a:r>
          </a:p>
          <a:p>
            <a:r>
              <a:rPr lang="en-US" dirty="0" err="1" smtClean="0"/>
              <a:t>Panuveitis</a:t>
            </a:r>
            <a:r>
              <a:rPr lang="en-US" dirty="0" smtClean="0"/>
              <a:t> </a:t>
            </a:r>
            <a:r>
              <a:rPr lang="en-US" dirty="0"/>
              <a:t>- inflammation of all parts of the vascular tract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755576" y="2204864"/>
            <a:ext cx="473325" cy="473325"/>
            <a:chOff x="827584" y="2348880"/>
            <a:chExt cx="585961" cy="585961"/>
          </a:xfrm>
        </p:grpSpPr>
        <p:sp>
          <p:nvSpPr>
            <p:cNvPr id="12" name="Овал 1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55576" y="4293096"/>
            <a:ext cx="473325" cy="473325"/>
            <a:chOff x="827584" y="2348880"/>
            <a:chExt cx="585961" cy="585961"/>
          </a:xfrm>
        </p:grpSpPr>
        <p:sp>
          <p:nvSpPr>
            <p:cNvPr id="15" name="Овал 1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17" name="Заголовок 3"/>
          <p:cNvSpPr txBox="1">
            <a:spLocks/>
          </p:cNvSpPr>
          <p:nvPr/>
        </p:nvSpPr>
        <p:spPr>
          <a:xfrm>
            <a:off x="684213" y="1124744"/>
            <a:ext cx="5904011" cy="6639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defTabSz="91440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mtClean="0">
                <a:latin typeface="Myriad Pro Cond" panose="020B0506030403020204" pitchFamily="34" charset="0"/>
                <a:cs typeface="+mn-cs"/>
              </a:defRPr>
            </a:lvl1pPr>
            <a:lvl2pPr marL="742950" indent="-285750" defTabSz="91440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>
                <a:latin typeface="Myriad Pro Cond" panose="020B0506030403020204" pitchFamily="34" charset="0"/>
                <a:cs typeface="+mn-cs"/>
              </a:defRPr>
            </a:lvl2pPr>
            <a:lvl3pPr marL="1143000" indent="-228600" defTabSz="91440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>
                <a:latin typeface="Myriad Pro Cond" panose="020B0506030403020204" pitchFamily="34" charset="0"/>
                <a:cs typeface="+mn-cs"/>
              </a:defRPr>
            </a:lvl3pPr>
            <a:lvl4pPr marL="1600200" indent="-228600" defTabSz="91440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>
                <a:latin typeface="Myriad Pro Cond" panose="020B0506030403020204" pitchFamily="34" charset="0"/>
                <a:cs typeface="+mn-cs"/>
              </a:defRPr>
            </a:lvl4pPr>
            <a:lvl5pPr marL="2057400" indent="-228600" defTabSz="91440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>
                <a:latin typeface="Myriad Pro Cond" panose="020B0506030403020204" pitchFamily="34" charset="0"/>
                <a:cs typeface="+mn-cs"/>
              </a:defRPr>
            </a:lvl5pPr>
            <a:lvl6pPr marL="25146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6pPr>
            <a:lvl7pPr marL="29718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7pPr>
            <a:lvl8pPr marL="34290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8pPr>
            <a:lvl9pPr marL="3886200" indent="-228600">
              <a:spcBef>
                <a:spcPct val="20000"/>
              </a:spcBef>
              <a:buFont typeface="Arial" pitchFamily="34" charset="0"/>
              <a:buChar char="•"/>
              <a:defRPr sz="2000">
                <a:latin typeface="+mn-lt"/>
                <a:cs typeface="+mn-cs"/>
              </a:defRPr>
            </a:lvl9pPr>
          </a:lstStyle>
          <a:p>
            <a:r>
              <a:rPr lang="en-US" b="0" dirty="0"/>
              <a:t>Inflammatory diseases of the vascular tract</a:t>
            </a:r>
            <a:endParaRPr lang="ru-RU" b="0" dirty="0"/>
          </a:p>
        </p:txBody>
      </p:sp>
      <p:grpSp>
        <p:nvGrpSpPr>
          <p:cNvPr id="18" name="Группа 17"/>
          <p:cNvGrpSpPr/>
          <p:nvPr/>
        </p:nvGrpSpPr>
        <p:grpSpPr>
          <a:xfrm>
            <a:off x="755576" y="3403600"/>
            <a:ext cx="473325" cy="473325"/>
            <a:chOff x="827584" y="2348880"/>
            <a:chExt cx="585961" cy="585961"/>
          </a:xfrm>
        </p:grpSpPr>
        <p:sp>
          <p:nvSpPr>
            <p:cNvPr id="19" name="Овал 1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55576" y="5514055"/>
            <a:ext cx="473325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1477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etiologically uveitis </a:t>
            </a:r>
            <a:r>
              <a:rPr lang="en-US" dirty="0"/>
              <a:t>(inflammatory </a:t>
            </a:r>
            <a:r>
              <a:rPr lang="en-US" dirty="0" smtClean="0"/>
              <a:t>disease </a:t>
            </a:r>
            <a:r>
              <a:rPr lang="en-US" dirty="0"/>
              <a:t>of the vascular tract) </a:t>
            </a:r>
            <a:r>
              <a:rPr lang="en-US" dirty="0" smtClean="0"/>
              <a:t>may be: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992238" y="1674674"/>
            <a:ext cx="7632701" cy="5040560"/>
          </a:xfrm>
        </p:spPr>
        <p:txBody>
          <a:bodyPr>
            <a:noAutofit/>
          </a:bodyPr>
          <a:lstStyle/>
          <a:p>
            <a:pPr>
              <a:spcAft>
                <a:spcPts val="1000"/>
              </a:spcAft>
            </a:pPr>
            <a:r>
              <a:rPr lang="en-US" dirty="0" smtClean="0"/>
              <a:t>Endogenous</a:t>
            </a:r>
            <a:r>
              <a:rPr lang="ru-RU" dirty="0" smtClean="0"/>
              <a:t>: </a:t>
            </a:r>
            <a:endParaRPr lang="ru-RU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Metastatic (granulomatous) - tuberculosis, syphilis, toxoplasmosis, brucellosis, </a:t>
            </a:r>
            <a:r>
              <a:rPr lang="en-US" dirty="0" smtClean="0"/>
              <a:t>leprosy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Non-metastatic (granulomatous) - influenza, tonsillitis, </a:t>
            </a:r>
            <a:r>
              <a:rPr lang="en-US" dirty="0" err="1"/>
              <a:t>collagenosis</a:t>
            </a:r>
            <a:r>
              <a:rPr lang="en-US" dirty="0"/>
              <a:t>, </a:t>
            </a:r>
            <a:r>
              <a:rPr lang="en-US" dirty="0" smtClean="0"/>
              <a:t>diabetes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Exogenous </a:t>
            </a:r>
            <a:r>
              <a:rPr lang="ru-RU" dirty="0" smtClean="0"/>
              <a:t>:</a:t>
            </a:r>
            <a:endParaRPr lang="ru-RU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Post-traumatic</a:t>
            </a:r>
            <a:r>
              <a:rPr lang="ru-RU" dirty="0" smtClean="0"/>
              <a:t> </a:t>
            </a:r>
            <a:endParaRPr lang="ru-RU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 smtClean="0"/>
              <a:t>Postoperative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 smtClean="0"/>
              <a:t>In </a:t>
            </a:r>
            <a:r>
              <a:rPr lang="en-US" dirty="0"/>
              <a:t>deep keratitis</a:t>
            </a:r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48118" y="1674674"/>
            <a:ext cx="473325" cy="473325"/>
            <a:chOff x="827584" y="2348880"/>
            <a:chExt cx="585961" cy="585961"/>
          </a:xfrm>
        </p:grpSpPr>
        <p:sp>
          <p:nvSpPr>
            <p:cNvPr id="12" name="Овал 1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248117" y="4437112"/>
            <a:ext cx="473325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8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92238" y="404664"/>
            <a:ext cx="7812088" cy="504056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 </a:t>
            </a:r>
            <a:r>
              <a:rPr lang="en-US" dirty="0" err="1"/>
              <a:t>iridocyclitis</a:t>
            </a:r>
            <a:r>
              <a:rPr lang="en-US" dirty="0"/>
              <a:t> By </a:t>
            </a:r>
            <a:r>
              <a:rPr lang="en-US" dirty="0" smtClean="0"/>
              <a:t>the nature of inflammation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263677" y="1583043"/>
            <a:ext cx="7632701" cy="3791024"/>
          </a:xfrm>
        </p:spPr>
        <p:txBody>
          <a:bodyPr>
            <a:noAutofit/>
          </a:bodyPr>
          <a:lstStyle/>
          <a:p>
            <a:r>
              <a:rPr lang="en-US" dirty="0" smtClean="0"/>
              <a:t>Serous</a:t>
            </a:r>
            <a:endParaRPr lang="ru-RU" dirty="0"/>
          </a:p>
          <a:p>
            <a:r>
              <a:rPr lang="en-US" dirty="0" smtClean="0"/>
              <a:t>Fibrinous-plastic</a:t>
            </a:r>
            <a:endParaRPr lang="ru-RU" dirty="0"/>
          </a:p>
          <a:p>
            <a:r>
              <a:rPr lang="en-US" dirty="0" smtClean="0"/>
              <a:t>Pyogenic</a:t>
            </a:r>
          </a:p>
          <a:p>
            <a:r>
              <a:rPr lang="en-US" dirty="0" err="1" smtClean="0"/>
              <a:t>Haemorrhagic</a:t>
            </a:r>
            <a:endParaRPr lang="en-US" dirty="0" smtClean="0"/>
          </a:p>
          <a:p>
            <a:r>
              <a:rPr lang="en-US" dirty="0" smtClean="0"/>
              <a:t>Combined</a:t>
            </a:r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1515515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55576" y="2374280"/>
            <a:ext cx="473325" cy="473325"/>
            <a:chOff x="827584" y="2348880"/>
            <a:chExt cx="585961" cy="585961"/>
          </a:xfrm>
        </p:grpSpPr>
        <p:sp>
          <p:nvSpPr>
            <p:cNvPr id="33" name="Овал 3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3243137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4077072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4963391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268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169590"/>
            <a:ext cx="6768480" cy="942454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Clinical manifestations of </a:t>
            </a:r>
            <a:r>
              <a:rPr lang="en-US" dirty="0" err="1"/>
              <a:t>iridocyclitis</a:t>
            </a:r>
            <a:r>
              <a:rPr lang="en-US" dirty="0"/>
              <a:t> (anterior uveitis)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1124198"/>
            <a:ext cx="7632701" cy="4897090"/>
          </a:xfrm>
        </p:spPr>
        <p:txBody>
          <a:bodyPr>
            <a:noAutofit/>
          </a:bodyPr>
          <a:lstStyle/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fr-FR" dirty="0"/>
              <a:t>Photophobia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fr-FR" dirty="0"/>
              <a:t>Lacrimation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fr-FR" dirty="0"/>
              <a:t>Blepharospasm (reflex nerve irritation</a:t>
            </a:r>
            <a:r>
              <a:rPr lang="fr-FR" dirty="0" smtClean="0"/>
              <a:t>)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dirty="0" smtClean="0"/>
              <a:t>Pain</a:t>
            </a:r>
            <a:r>
              <a:rPr lang="ru-RU" dirty="0" smtClean="0"/>
              <a:t> (</a:t>
            </a:r>
            <a:r>
              <a:rPr lang="en-US" dirty="0"/>
              <a:t>mostly at night</a:t>
            </a:r>
            <a:r>
              <a:rPr lang="ru-RU" dirty="0" smtClean="0"/>
              <a:t>) </a:t>
            </a:r>
            <a:endParaRPr lang="ru-RU" dirty="0"/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dirty="0"/>
              <a:t>Decreased visual function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dirty="0"/>
              <a:t>Ciliary pain on palpation</a:t>
            </a:r>
          </a:p>
          <a:p>
            <a:pPr>
              <a:spcBef>
                <a:spcPts val="1500"/>
              </a:spcBef>
              <a:spcAft>
                <a:spcPts val="1500"/>
              </a:spcAft>
            </a:pPr>
            <a:r>
              <a:rPr lang="en-US" dirty="0" err="1"/>
              <a:t>Ophthalmotonus</a:t>
            </a:r>
            <a:r>
              <a:rPr lang="en-US" dirty="0"/>
              <a:t> disorder</a:t>
            </a:r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1112044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55576" y="1844824"/>
            <a:ext cx="473325" cy="473325"/>
            <a:chOff x="827584" y="2348880"/>
            <a:chExt cx="585961" cy="585961"/>
          </a:xfrm>
        </p:grpSpPr>
        <p:sp>
          <p:nvSpPr>
            <p:cNvPr id="33" name="Овал 3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2564904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3306192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4043164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55576" y="4775944"/>
            <a:ext cx="473325" cy="473325"/>
            <a:chOff x="827584" y="2348880"/>
            <a:chExt cx="585961" cy="585961"/>
          </a:xfrm>
        </p:grpSpPr>
        <p:sp>
          <p:nvSpPr>
            <p:cNvPr id="20" name="Овал 1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55576" y="5497173"/>
            <a:ext cx="473325" cy="473325"/>
            <a:chOff x="827584" y="2348880"/>
            <a:chExt cx="585961" cy="585961"/>
          </a:xfrm>
        </p:grpSpPr>
        <p:sp>
          <p:nvSpPr>
            <p:cNvPr id="23" name="Овал 2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06745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Clinical manifestations of </a:t>
            </a:r>
            <a:r>
              <a:rPr lang="en-US" dirty="0" err="1"/>
              <a:t>iridocyclitis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623579" y="695497"/>
            <a:ext cx="5604606" cy="410197"/>
          </a:xfrm>
        </p:spPr>
        <p:txBody>
          <a:bodyPr>
            <a:noAutofit/>
          </a:bodyPr>
          <a:lstStyle/>
          <a:p>
            <a:r>
              <a:rPr lang="en-US" dirty="0" err="1"/>
              <a:t>Pericorneal</a:t>
            </a:r>
            <a:r>
              <a:rPr lang="en-US" dirty="0"/>
              <a:t> or mixed injection</a:t>
            </a:r>
            <a:endParaRPr lang="ru-RU" dirty="0"/>
          </a:p>
        </p:txBody>
      </p:sp>
      <p:pic>
        <p:nvPicPr>
          <p:cNvPr id="19" name="Picture 4" descr="http://www.ophthalm.com/content/Patologiya_sosudistoi_obolochki.files/iridocyclitis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192" y="1159771"/>
            <a:ext cx="3675248" cy="219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9772"/>
            <a:ext cx="3816424" cy="2161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Текст 4"/>
          <p:cNvSpPr txBox="1">
            <a:spLocks/>
          </p:cNvSpPr>
          <p:nvPr/>
        </p:nvSpPr>
        <p:spPr>
          <a:xfrm>
            <a:off x="623578" y="3533234"/>
            <a:ext cx="8280399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b="0" dirty="0"/>
              <a:t>Precipitates on corneal endothelium</a:t>
            </a:r>
            <a:endParaRPr lang="ru-RU" b="0" dirty="0"/>
          </a:p>
        </p:txBody>
      </p:sp>
      <p:pic>
        <p:nvPicPr>
          <p:cNvPr id="7" name="Picture 4" descr="0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2" y="3906952"/>
            <a:ext cx="6624464" cy="23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3859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Clinical manifestations of </a:t>
            </a:r>
            <a:r>
              <a:rPr lang="en-US" dirty="0" err="1"/>
              <a:t>iridocyclitis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idx="1"/>
          </p:nvPr>
        </p:nvSpPr>
        <p:spPr>
          <a:xfrm>
            <a:off x="684213" y="980728"/>
            <a:ext cx="8280399" cy="432048"/>
          </a:xfrm>
        </p:spPr>
        <p:txBody>
          <a:bodyPr>
            <a:noAutofit/>
          </a:bodyPr>
          <a:lstStyle/>
          <a:p>
            <a:r>
              <a:rPr lang="en-US" dirty="0"/>
              <a:t>Clouding of moisture in the anterior chamber (</a:t>
            </a:r>
            <a:r>
              <a:rPr lang="en-US" dirty="0" err="1"/>
              <a:t>hypopion</a:t>
            </a:r>
            <a:r>
              <a:rPr lang="en-US" dirty="0"/>
              <a:t>)</a:t>
            </a:r>
            <a:endParaRPr lang="ru-RU" dirty="0"/>
          </a:p>
        </p:txBody>
      </p:sp>
      <p:pic>
        <p:nvPicPr>
          <p:cNvPr id="7" name="Picture 4" descr="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18" y="1550838"/>
            <a:ext cx="5329807" cy="3174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 descr="экссудативный иридоциклит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8" r="11768"/>
          <a:stretch/>
        </p:blipFill>
        <p:spPr bwMode="auto">
          <a:xfrm>
            <a:off x="5968826" y="3068960"/>
            <a:ext cx="3105770" cy="3105770"/>
          </a:xfrm>
          <a:prstGeom prst="ellipse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4339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Clinical manifestations of </a:t>
            </a:r>
            <a:r>
              <a:rPr lang="en-US" dirty="0" err="1"/>
              <a:t>iridocyclitis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idx="1"/>
          </p:nvPr>
        </p:nvSpPr>
        <p:spPr>
          <a:xfrm>
            <a:off x="1815265" y="673646"/>
            <a:ext cx="2540712" cy="481576"/>
          </a:xfrm>
        </p:spPr>
        <p:txBody>
          <a:bodyPr>
            <a:noAutofit/>
          </a:bodyPr>
          <a:lstStyle/>
          <a:p>
            <a:r>
              <a:rPr lang="en-US" dirty="0" smtClean="0"/>
              <a:t>Heterochromia </a:t>
            </a:r>
            <a:r>
              <a:rPr lang="en-US" dirty="0" err="1"/>
              <a:t>iridis</a:t>
            </a:r>
            <a:endParaRPr lang="ru-RU" dirty="0"/>
          </a:p>
        </p:txBody>
      </p:sp>
      <p:pic>
        <p:nvPicPr>
          <p:cNvPr id="10" name="Picture 8" descr="гетерохром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7" b="38443"/>
          <a:stretch/>
        </p:blipFill>
        <p:spPr bwMode="auto">
          <a:xfrm>
            <a:off x="251520" y="1186410"/>
            <a:ext cx="6527061" cy="158472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333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2" t="21192" r="24247" b="26400"/>
          <a:stretch/>
        </p:blipFill>
        <p:spPr bwMode="auto">
          <a:xfrm>
            <a:off x="395536" y="3717032"/>
            <a:ext cx="3024336" cy="302433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Текст 4"/>
          <p:cNvSpPr txBox="1">
            <a:spLocks/>
          </p:cNvSpPr>
          <p:nvPr/>
        </p:nvSpPr>
        <p:spPr>
          <a:xfrm>
            <a:off x="611560" y="3028058"/>
            <a:ext cx="8280399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b="0" dirty="0" smtClean="0"/>
              <a:t>Pupil contraction</a:t>
            </a:r>
            <a:endParaRPr lang="ru-RU" b="0" dirty="0"/>
          </a:p>
        </p:txBody>
      </p:sp>
      <p:sp>
        <p:nvSpPr>
          <p:cNvPr id="12" name="Текст 4"/>
          <p:cNvSpPr txBox="1">
            <a:spLocks/>
          </p:cNvSpPr>
          <p:nvPr/>
        </p:nvSpPr>
        <p:spPr>
          <a:xfrm>
            <a:off x="5237956" y="2970770"/>
            <a:ext cx="2646412" cy="3827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b="0" dirty="0" smtClean="0"/>
              <a:t>Posterior </a:t>
            </a:r>
            <a:r>
              <a:rPr lang="en-US" b="0" dirty="0" err="1"/>
              <a:t>synechiae</a:t>
            </a:r>
            <a:endParaRPr lang="ru-RU" b="0" dirty="0"/>
          </a:p>
        </p:txBody>
      </p:sp>
      <p:pic>
        <p:nvPicPr>
          <p:cNvPr id="13" name="Picture 5" descr="00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92" t="17102" r="12125" b="18290"/>
          <a:stretch/>
        </p:blipFill>
        <p:spPr bwMode="auto">
          <a:xfrm>
            <a:off x="6429133" y="3491294"/>
            <a:ext cx="2478169" cy="255167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FIG 20 copia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3" t="5673" r="4225" b="8585"/>
          <a:stretch/>
        </p:blipFill>
        <p:spPr bwMode="auto">
          <a:xfrm>
            <a:off x="3739656" y="3491294"/>
            <a:ext cx="2689477" cy="2689477"/>
          </a:xfrm>
          <a:prstGeom prst="ellipse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5751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VASCULAR MEMBRANE MORPHOLOGY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263506" y="908720"/>
            <a:ext cx="7632701" cy="2159446"/>
          </a:xfrm>
        </p:spPr>
        <p:txBody>
          <a:bodyPr>
            <a:noAutofit/>
          </a:bodyPr>
          <a:lstStyle/>
          <a:p>
            <a:r>
              <a:rPr lang="en-US" dirty="0"/>
              <a:t>Iris</a:t>
            </a:r>
            <a:endParaRPr lang="ru-RU" dirty="0"/>
          </a:p>
          <a:p>
            <a:r>
              <a:rPr lang="en-US" dirty="0"/>
              <a:t>Ciliary body</a:t>
            </a:r>
            <a:endParaRPr lang="ru-RU" dirty="0"/>
          </a:p>
          <a:p>
            <a:r>
              <a:rPr lang="en-US" dirty="0"/>
              <a:t>Vascular membrane</a:t>
            </a:r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685103" y="908720"/>
            <a:ext cx="473325" cy="473325"/>
            <a:chOff x="827584" y="2348880"/>
            <a:chExt cx="585961" cy="585961"/>
          </a:xfrm>
        </p:grpSpPr>
        <p:sp>
          <p:nvSpPr>
            <p:cNvPr id="9" name="Овал 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85103" y="1751780"/>
            <a:ext cx="473325" cy="473325"/>
            <a:chOff x="827584" y="2348880"/>
            <a:chExt cx="585961" cy="585961"/>
          </a:xfrm>
        </p:grpSpPr>
        <p:sp>
          <p:nvSpPr>
            <p:cNvPr id="12" name="Овал 1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685103" y="2594841"/>
            <a:ext cx="473325" cy="473325"/>
            <a:chOff x="827584" y="2348880"/>
            <a:chExt cx="585961" cy="585961"/>
          </a:xfrm>
        </p:grpSpPr>
        <p:sp>
          <p:nvSpPr>
            <p:cNvPr id="15" name="Овал 1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942256"/>
            <a:ext cx="3723363" cy="3476964"/>
          </a:xfrm>
          <a:prstGeom prst="rect">
            <a:avLst/>
          </a:prstGeom>
        </p:spPr>
      </p:pic>
      <p:pic>
        <p:nvPicPr>
          <p:cNvPr id="17" name="Содержимое 9" descr="1335441679_anat-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79766"/>
            <a:ext cx="3600400" cy="3111216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660232" y="6297678"/>
            <a:ext cx="1356156" cy="531187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8341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Clinical manifestations of </a:t>
            </a:r>
            <a:r>
              <a:rPr lang="en-US" dirty="0" err="1"/>
              <a:t>iridocyclitis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idx="1"/>
          </p:nvPr>
        </p:nvSpPr>
        <p:spPr>
          <a:xfrm>
            <a:off x="2267745" y="866266"/>
            <a:ext cx="3456383" cy="474502"/>
          </a:xfrm>
        </p:spPr>
        <p:txBody>
          <a:bodyPr>
            <a:noAutofit/>
          </a:bodyPr>
          <a:lstStyle/>
          <a:p>
            <a:r>
              <a:rPr lang="en-US" dirty="0" smtClean="0"/>
              <a:t>Changes in the vitreous body</a:t>
            </a:r>
            <a:endParaRPr lang="ru-RU" dirty="0"/>
          </a:p>
        </p:txBody>
      </p:sp>
      <p:pic>
        <p:nvPicPr>
          <p:cNvPr id="7" name="Рисунок 2" descr="Снимок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r="15236"/>
          <a:stretch/>
        </p:blipFill>
        <p:spPr bwMode="auto">
          <a:xfrm>
            <a:off x="2267745" y="1721561"/>
            <a:ext cx="4613930" cy="4083703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195626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spc="-100" dirty="0"/>
              <a:t>Classification of Choroiditis (</a:t>
            </a:r>
            <a:r>
              <a:rPr lang="en-US" spc="-100" dirty="0" err="1"/>
              <a:t>Chorioretinitis</a:t>
            </a:r>
            <a:r>
              <a:rPr lang="en-US" spc="-100" dirty="0"/>
              <a:t>)</a:t>
            </a:r>
            <a:endParaRPr lang="ru-RU" spc="-100" dirty="0"/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22990" y="1480783"/>
            <a:ext cx="4302125" cy="30235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  <a:defRPr sz="2200" b="0">
                <a:solidFill>
                  <a:srgbClr val="EE0060"/>
                </a:solidFill>
                <a:latin typeface="Myriad Pro Cond" panose="020B0506030403020204" pitchFamily="34" charset="0"/>
                <a:cs typeface="+mn-cs"/>
              </a:defRPr>
            </a:lvl1pPr>
          </a:lstStyle>
          <a:p>
            <a:r>
              <a:rPr lang="ru-RU" altLang="ru-RU" sz="3200" dirty="0" smtClean="0"/>
              <a:t>1 – </a:t>
            </a:r>
            <a:r>
              <a:rPr lang="en-US" altLang="ru-RU" sz="3200" dirty="0" smtClean="0">
                <a:solidFill>
                  <a:srgbClr val="282828"/>
                </a:solidFill>
              </a:rPr>
              <a:t>Central</a:t>
            </a:r>
            <a:r>
              <a:rPr lang="ru-RU" altLang="ru-RU" sz="3200" dirty="0" smtClean="0">
                <a:solidFill>
                  <a:srgbClr val="282828"/>
                </a:solidFill>
              </a:rPr>
              <a:t> </a:t>
            </a:r>
            <a:endParaRPr lang="ru-RU" altLang="ru-RU" sz="3200" dirty="0">
              <a:solidFill>
                <a:srgbClr val="282828"/>
              </a:solidFill>
            </a:endParaRPr>
          </a:p>
          <a:p>
            <a:r>
              <a:rPr lang="ru-RU" altLang="ru-RU" sz="3200" dirty="0" smtClean="0"/>
              <a:t>2 </a:t>
            </a:r>
            <a:r>
              <a:rPr lang="ru-RU" altLang="ru-RU" sz="3200" dirty="0"/>
              <a:t>– </a:t>
            </a:r>
            <a:r>
              <a:rPr lang="en-US" altLang="ru-RU" sz="3200" dirty="0" smtClean="0">
                <a:solidFill>
                  <a:srgbClr val="282828"/>
                </a:solidFill>
              </a:rPr>
              <a:t>Paracentral</a:t>
            </a:r>
            <a:endParaRPr lang="ru-RU" altLang="ru-RU" sz="3200" dirty="0">
              <a:solidFill>
                <a:srgbClr val="282828"/>
              </a:solidFill>
            </a:endParaRPr>
          </a:p>
          <a:p>
            <a:r>
              <a:rPr lang="ru-RU" altLang="ru-RU" sz="3200" dirty="0" smtClean="0"/>
              <a:t>3 </a:t>
            </a:r>
            <a:r>
              <a:rPr lang="ru-RU" altLang="ru-RU" sz="3200" dirty="0"/>
              <a:t>– </a:t>
            </a:r>
            <a:r>
              <a:rPr lang="en-US" altLang="ru-RU" sz="3200" dirty="0" smtClean="0">
                <a:solidFill>
                  <a:srgbClr val="282828"/>
                </a:solidFill>
              </a:rPr>
              <a:t>Equatorial</a:t>
            </a:r>
            <a:r>
              <a:rPr lang="ru-RU" altLang="ru-RU" sz="3200" dirty="0" smtClean="0"/>
              <a:t> </a:t>
            </a:r>
            <a:endParaRPr lang="ru-RU" altLang="ru-RU" sz="3200" dirty="0"/>
          </a:p>
          <a:p>
            <a:r>
              <a:rPr lang="ru-RU" altLang="ru-RU" sz="3200" dirty="0" smtClean="0"/>
              <a:t>4 </a:t>
            </a:r>
            <a:r>
              <a:rPr lang="ru-RU" altLang="ru-RU" sz="3200" dirty="0"/>
              <a:t>– </a:t>
            </a:r>
            <a:r>
              <a:rPr lang="en-US" altLang="ru-RU" sz="3200" dirty="0" smtClean="0">
                <a:solidFill>
                  <a:srgbClr val="282828"/>
                </a:solidFill>
              </a:rPr>
              <a:t>Peripheral</a:t>
            </a:r>
          </a:p>
          <a:p>
            <a:r>
              <a:rPr lang="en-US" altLang="ru-RU" sz="3200" dirty="0" smtClean="0"/>
              <a:t>5</a:t>
            </a:r>
            <a:r>
              <a:rPr lang="ru-RU" altLang="ru-RU" sz="3200" dirty="0" smtClean="0"/>
              <a:t> </a:t>
            </a:r>
            <a:r>
              <a:rPr lang="ru-RU" altLang="ru-RU" sz="3200" dirty="0"/>
              <a:t>– </a:t>
            </a:r>
            <a:r>
              <a:rPr lang="en-US" altLang="ru-RU" sz="3200" dirty="0" smtClean="0">
                <a:solidFill>
                  <a:srgbClr val="282828"/>
                </a:solidFill>
              </a:rPr>
              <a:t>Patchy</a:t>
            </a:r>
            <a:r>
              <a:rPr lang="ru-RU" altLang="ru-RU" sz="3200" dirty="0" smtClean="0">
                <a:solidFill>
                  <a:srgbClr val="282828"/>
                </a:solidFill>
              </a:rPr>
              <a:t> </a:t>
            </a:r>
            <a:endParaRPr lang="ru-RU" altLang="ru-RU" sz="3200" dirty="0">
              <a:solidFill>
                <a:srgbClr val="282828"/>
              </a:solidFill>
            </a:endParaRPr>
          </a:p>
          <a:p>
            <a:r>
              <a:rPr lang="en-US" altLang="ru-RU" sz="3200" dirty="0" smtClean="0"/>
              <a:t>6 </a:t>
            </a:r>
            <a:r>
              <a:rPr lang="ru-RU" altLang="ru-RU" sz="3200" dirty="0" smtClean="0"/>
              <a:t>– </a:t>
            </a:r>
            <a:r>
              <a:rPr lang="en-US" altLang="ru-RU" sz="3200" dirty="0" smtClean="0">
                <a:solidFill>
                  <a:srgbClr val="282828"/>
                </a:solidFill>
              </a:rPr>
              <a:t>Disseminated</a:t>
            </a:r>
            <a:endParaRPr lang="ru-RU" altLang="ru-RU" sz="3200" dirty="0" smtClean="0">
              <a:solidFill>
                <a:srgbClr val="282828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4788024" y="1196752"/>
            <a:ext cx="3995936" cy="4044181"/>
            <a:chOff x="1404467" y="1485901"/>
            <a:chExt cx="4419600" cy="4475162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4467" y="1485901"/>
              <a:ext cx="4419600" cy="4475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ext Box 7"/>
            <p:cNvSpPr txBox="1">
              <a:spLocks noChangeArrowheads="1"/>
            </p:cNvSpPr>
            <p:nvPr/>
          </p:nvSpPr>
          <p:spPr bwMode="auto">
            <a:xfrm>
              <a:off x="5004917" y="4294188"/>
              <a:ext cx="360363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 b="1">
                  <a:solidFill>
                    <a:srgbClr val="282828"/>
                  </a:solidFill>
                  <a:latin typeface="Myriad Pro Cond" panose="020B0506030403020204" pitchFamily="34" charset="0"/>
                </a:rPr>
                <a:t>1</a:t>
              </a:r>
            </a:p>
          </p:txBody>
        </p:sp>
        <p:sp>
          <p:nvSpPr>
            <p:cNvPr id="44" name="Text Box 8"/>
            <p:cNvSpPr txBox="1">
              <a:spLocks noChangeArrowheads="1"/>
            </p:cNvSpPr>
            <p:nvPr/>
          </p:nvSpPr>
          <p:spPr bwMode="auto">
            <a:xfrm>
              <a:off x="4644555" y="4714156"/>
              <a:ext cx="360362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 b="1">
                  <a:solidFill>
                    <a:srgbClr val="282828"/>
                  </a:solidFill>
                  <a:latin typeface="Myriad Pro Cond" panose="020B0506030403020204" pitchFamily="34" charset="0"/>
                </a:rPr>
                <a:t>2</a:t>
              </a:r>
            </a:p>
          </p:txBody>
        </p:sp>
        <p:sp>
          <p:nvSpPr>
            <p:cNvPr id="45" name="Text Box 9"/>
            <p:cNvSpPr txBox="1">
              <a:spLocks noChangeArrowheads="1"/>
            </p:cNvSpPr>
            <p:nvPr/>
          </p:nvSpPr>
          <p:spPr bwMode="auto">
            <a:xfrm>
              <a:off x="3636492" y="5145956"/>
              <a:ext cx="2889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 b="1" dirty="0">
                  <a:solidFill>
                    <a:srgbClr val="282828"/>
                  </a:solidFill>
                  <a:latin typeface="Myriad Pro Cond" panose="020B0506030403020204" pitchFamily="34" charset="0"/>
                </a:rPr>
                <a:t>3</a:t>
              </a:r>
            </a:p>
          </p:txBody>
        </p:sp>
        <p:sp>
          <p:nvSpPr>
            <p:cNvPr id="46" name="Text Box 10"/>
            <p:cNvSpPr txBox="1">
              <a:spLocks noChangeArrowheads="1"/>
            </p:cNvSpPr>
            <p:nvPr/>
          </p:nvSpPr>
          <p:spPr bwMode="auto">
            <a:xfrm>
              <a:off x="2772892" y="5074519"/>
              <a:ext cx="50482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altLang="ru-RU" sz="3200" b="1" dirty="0">
                  <a:solidFill>
                    <a:srgbClr val="282828"/>
                  </a:solidFill>
                  <a:latin typeface="Myriad Pro Cond" panose="020B0506030403020204" pitchFamily="34" charset="0"/>
                </a:rPr>
                <a:t>4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515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169590"/>
            <a:ext cx="7416552" cy="523106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CLINICAL MANIFESTATIONs </a:t>
            </a:r>
            <a:r>
              <a:rPr lang="en-US" dirty="0" err="1" smtClean="0"/>
              <a:t>oF</a:t>
            </a:r>
            <a:r>
              <a:rPr lang="en-US" dirty="0"/>
              <a:t> </a:t>
            </a:r>
            <a:r>
              <a:rPr lang="en-US" dirty="0" err="1"/>
              <a:t>chorioretinitis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1556792"/>
            <a:ext cx="7632701" cy="3791024"/>
          </a:xfrm>
        </p:spPr>
        <p:txBody>
          <a:bodyPr>
            <a:noAutofit/>
          </a:bodyPr>
          <a:lstStyle/>
          <a:p>
            <a:r>
              <a:rPr lang="en-US" dirty="0" smtClean="0"/>
              <a:t>Visual impairment</a:t>
            </a:r>
            <a:endParaRPr lang="ru-RU" dirty="0"/>
          </a:p>
          <a:p>
            <a:r>
              <a:rPr lang="en-US" dirty="0" err="1" smtClean="0"/>
              <a:t>Metamorphopsia</a:t>
            </a:r>
            <a:endParaRPr lang="ru-RU" dirty="0"/>
          </a:p>
          <a:p>
            <a:r>
              <a:rPr lang="en-US" dirty="0" err="1" smtClean="0"/>
              <a:t>Photopsia</a:t>
            </a:r>
            <a:endParaRPr lang="en-US" dirty="0" smtClean="0"/>
          </a:p>
          <a:p>
            <a:r>
              <a:rPr lang="en-US" dirty="0"/>
              <a:t>Scotoma (absolute, relative)</a:t>
            </a:r>
          </a:p>
          <a:p>
            <a:r>
              <a:rPr lang="en-US" dirty="0"/>
              <a:t>Color Disorder</a:t>
            </a:r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1515515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55576" y="2374280"/>
            <a:ext cx="473325" cy="473325"/>
            <a:chOff x="827584" y="2348880"/>
            <a:chExt cx="585961" cy="585961"/>
          </a:xfrm>
        </p:grpSpPr>
        <p:sp>
          <p:nvSpPr>
            <p:cNvPr id="33" name="Овал 3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3243137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4077072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4963391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3214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Central </a:t>
            </a:r>
            <a:r>
              <a:rPr lang="en-US" dirty="0" err="1"/>
              <a:t>chorioretinitis</a:t>
            </a:r>
            <a:endParaRPr lang="ru-RU" dirty="0"/>
          </a:p>
        </p:txBody>
      </p:sp>
      <p:sp>
        <p:nvSpPr>
          <p:cNvPr id="8" name="Текст 4"/>
          <p:cNvSpPr>
            <a:spLocks noGrp="1"/>
          </p:cNvSpPr>
          <p:nvPr>
            <p:ph type="body" idx="1"/>
          </p:nvPr>
        </p:nvSpPr>
        <p:spPr>
          <a:xfrm>
            <a:off x="323529" y="5733256"/>
            <a:ext cx="4248472" cy="432048"/>
          </a:xfrm>
        </p:spPr>
        <p:txBody>
          <a:bodyPr>
            <a:noAutofit/>
          </a:bodyPr>
          <a:lstStyle/>
          <a:p>
            <a:r>
              <a:rPr lang="en-US" dirty="0" smtClean="0"/>
              <a:t>Active site</a:t>
            </a:r>
            <a:endParaRPr lang="ru-RU" dirty="0"/>
          </a:p>
        </p:txBody>
      </p:sp>
      <p:pic>
        <p:nvPicPr>
          <p:cNvPr id="5" name="Picture 4" descr="00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2" t="7077" r="13066" b="4805"/>
          <a:stretch/>
        </p:blipFill>
        <p:spPr bwMode="auto">
          <a:xfrm>
            <a:off x="4895036" y="1700808"/>
            <a:ext cx="4051320" cy="405132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00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3" t="-11064" r="10410" b="-9800"/>
          <a:stretch/>
        </p:blipFill>
        <p:spPr bwMode="auto">
          <a:xfrm>
            <a:off x="305397" y="1756192"/>
            <a:ext cx="3995936" cy="3995936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Текст 4"/>
          <p:cNvSpPr txBox="1">
            <a:spLocks/>
          </p:cNvSpPr>
          <p:nvPr/>
        </p:nvSpPr>
        <p:spPr>
          <a:xfrm>
            <a:off x="5076701" y="5733256"/>
            <a:ext cx="3887787" cy="4320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en-US" b="0" dirty="0" smtClean="0"/>
              <a:t>Outcome</a:t>
            </a:r>
            <a:endParaRPr lang="ru-RU" b="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9128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anterior uveitis Complications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475656" y="1573909"/>
            <a:ext cx="3163711" cy="3791024"/>
          </a:xfrm>
        </p:spPr>
        <p:txBody>
          <a:bodyPr>
            <a:noAutofit/>
          </a:bodyPr>
          <a:lstStyle/>
          <a:p>
            <a:r>
              <a:rPr lang="en-US" dirty="0"/>
              <a:t>Deep keratitis</a:t>
            </a:r>
          </a:p>
          <a:p>
            <a:r>
              <a:rPr lang="en-US" dirty="0" err="1"/>
              <a:t>Sclero</a:t>
            </a:r>
            <a:r>
              <a:rPr lang="en-US" dirty="0"/>
              <a:t> - uveitis</a:t>
            </a:r>
          </a:p>
          <a:p>
            <a:r>
              <a:rPr lang="en-US" dirty="0"/>
              <a:t>Secondary </a:t>
            </a:r>
            <a:r>
              <a:rPr lang="en-US" dirty="0" smtClean="0"/>
              <a:t>glaucoma</a:t>
            </a:r>
          </a:p>
          <a:p>
            <a:r>
              <a:rPr lang="en-US" dirty="0"/>
              <a:t>Iris vascularization</a:t>
            </a:r>
          </a:p>
          <a:p>
            <a:r>
              <a:rPr lang="en-US" dirty="0"/>
              <a:t>Complicated cataract</a:t>
            </a:r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1515515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55576" y="2374280"/>
            <a:ext cx="473325" cy="473325"/>
            <a:chOff x="827584" y="2348880"/>
            <a:chExt cx="585961" cy="585961"/>
          </a:xfrm>
        </p:grpSpPr>
        <p:sp>
          <p:nvSpPr>
            <p:cNvPr id="33" name="Овал 3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3243137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4077072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4963391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8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Posterior uveitis complications</a:t>
            </a:r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955328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55576" y="1641500"/>
            <a:ext cx="473325" cy="473325"/>
            <a:chOff x="827584" y="2348880"/>
            <a:chExt cx="585961" cy="585961"/>
          </a:xfrm>
        </p:grpSpPr>
        <p:sp>
          <p:nvSpPr>
            <p:cNvPr id="33" name="Овал 3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2996952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3704332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5085184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55576" y="2326653"/>
            <a:ext cx="473325" cy="473325"/>
            <a:chOff x="827584" y="2348880"/>
            <a:chExt cx="585961" cy="585961"/>
          </a:xfrm>
        </p:grpSpPr>
        <p:sp>
          <p:nvSpPr>
            <p:cNvPr id="20" name="Овал 1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25" name="Текст 24"/>
          <p:cNvSpPr>
            <a:spLocks noGrp="1"/>
          </p:cNvSpPr>
          <p:nvPr>
            <p:ph type="body" idx="1"/>
          </p:nvPr>
        </p:nvSpPr>
        <p:spPr>
          <a:xfrm>
            <a:off x="1331913" y="981075"/>
            <a:ext cx="7632700" cy="48115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yriad Pro Cond" panose="020B0506030403020204" charset="0"/>
              </a:rPr>
              <a:t>Partial atrophy of the optic disc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yriad Pro Cond" panose="020B0506030403020204" charset="0"/>
              </a:rPr>
              <a:t>Cystic degeneration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yriad Pro Cond" panose="020B0506030403020204" charset="0"/>
              </a:rPr>
              <a:t>Vitreous </a:t>
            </a:r>
            <a:r>
              <a:rPr lang="en-US" dirty="0" smtClean="0">
                <a:latin typeface="Myriad Pro Cond" panose="020B0506030403020204" charset="0"/>
              </a:rPr>
              <a:t>hemorrhage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yriad Pro Cond" panose="020B0506030403020204" charset="0"/>
              </a:rPr>
              <a:t>Vitreous opacification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yriad Pro Cond" panose="020B0506030403020204" charset="0"/>
              </a:rPr>
              <a:t>Vitreous mooring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yriad Pro Cond" panose="020B0506030403020204" charset="0"/>
              </a:rPr>
              <a:t>Complicated cataract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latin typeface="Myriad Pro Cond" panose="020B0506030403020204" charset="0"/>
              </a:rPr>
              <a:t>Retinal vascular lesions (</a:t>
            </a:r>
            <a:r>
              <a:rPr lang="en-US" dirty="0" err="1">
                <a:latin typeface="Myriad Pro Cond" panose="020B0506030403020204" charset="0"/>
              </a:rPr>
              <a:t>retinovasculitis</a:t>
            </a:r>
            <a:r>
              <a:rPr lang="en-US" dirty="0">
                <a:latin typeface="Myriad Pro Cond" panose="020B0506030403020204" charset="0"/>
              </a:rPr>
              <a:t>, </a:t>
            </a:r>
            <a:r>
              <a:rPr lang="en-US" dirty="0" err="1">
                <a:latin typeface="Myriad Pro Cond" panose="020B0506030403020204" charset="0"/>
              </a:rPr>
              <a:t>periphlebitis</a:t>
            </a:r>
            <a:r>
              <a:rPr lang="en-US" dirty="0">
                <a:latin typeface="Myriad Pro Cond" panose="020B0506030403020204" charset="0"/>
              </a:rPr>
              <a:t>, CAC obstruction)</a:t>
            </a:r>
            <a:endParaRPr lang="ru-RU" b="0" dirty="0">
              <a:latin typeface="Myriad Pro Cond" panose="020B0506030403020204" charset="0"/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792088" y="4349040"/>
            <a:ext cx="473325" cy="473325"/>
            <a:chOff x="827584" y="2348880"/>
            <a:chExt cx="585961" cy="585961"/>
          </a:xfrm>
        </p:grpSpPr>
        <p:sp>
          <p:nvSpPr>
            <p:cNvPr id="23" name="Овал 2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890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169590"/>
            <a:ext cx="8100392" cy="504056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General principles for the diagnosis of </a:t>
            </a:r>
            <a:r>
              <a:rPr lang="en-US" dirty="0" smtClean="0"/>
              <a:t>uveitis</a:t>
            </a:r>
            <a:br>
              <a:rPr lang="en-US" dirty="0" smtClean="0"/>
            </a:br>
            <a:r>
              <a:rPr lang="ru-RU" dirty="0" smtClean="0"/>
              <a:t>(</a:t>
            </a:r>
            <a:r>
              <a:rPr lang="en-US" dirty="0" err="1"/>
              <a:t>iridocyclitis</a:t>
            </a:r>
            <a:r>
              <a:rPr lang="en-US" dirty="0"/>
              <a:t>, </a:t>
            </a:r>
            <a:r>
              <a:rPr lang="en-US" dirty="0" err="1"/>
              <a:t>chorioretinitis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43608" y="1268760"/>
            <a:ext cx="7632701" cy="4464496"/>
          </a:xfrm>
        </p:spPr>
        <p:txBody>
          <a:bodyPr>
            <a:noAutofit/>
          </a:bodyPr>
          <a:lstStyle/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External examination of the eyes (condition of the skin of the eyelids, conjunctiva), </a:t>
            </a:r>
            <a:r>
              <a:rPr lang="en-US" sz="2400" dirty="0" err="1"/>
              <a:t>visometry</a:t>
            </a:r>
            <a:r>
              <a:rPr lang="en-US" sz="2400" dirty="0"/>
              <a:t>, </a:t>
            </a:r>
            <a:r>
              <a:rPr lang="en-US" sz="2400" dirty="0" err="1"/>
              <a:t>perimetry</a:t>
            </a:r>
            <a:r>
              <a:rPr lang="en-US" sz="2400" dirty="0"/>
              <a:t>, examination of the pupil </a:t>
            </a:r>
            <a:r>
              <a:rPr lang="en-US" sz="2400" dirty="0" smtClean="0"/>
              <a:t>reaction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Intraocular pressure measurement </a:t>
            </a:r>
            <a:r>
              <a:rPr lang="ru-RU" sz="2400" dirty="0" smtClean="0"/>
              <a:t>(</a:t>
            </a:r>
            <a:r>
              <a:rPr lang="en-US" sz="2400" dirty="0" smtClean="0"/>
              <a:t>tonometry</a:t>
            </a:r>
            <a:r>
              <a:rPr lang="ru-RU" sz="2400" dirty="0" smtClean="0"/>
              <a:t>)</a:t>
            </a:r>
            <a:endParaRPr lang="ru-RU" sz="2400" dirty="0"/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err="1" smtClean="0"/>
              <a:t>Biomicroscopy</a:t>
            </a:r>
            <a:endParaRPr lang="en-US" sz="2400" dirty="0" smtClean="0"/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err="1" smtClean="0"/>
              <a:t>Gonioscopy</a:t>
            </a:r>
            <a:endParaRPr lang="en-US" sz="2400" dirty="0" smtClean="0"/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Ophthalmoscopy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 smtClean="0"/>
              <a:t>Eye Ultrasonography</a:t>
            </a:r>
            <a:endParaRPr lang="ru-RU" sz="2400" dirty="0"/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Angiography of retinal vessels, optical coherence tomography of the macula and optic disc, laser scanning tomography of the </a:t>
            </a:r>
            <a:r>
              <a:rPr lang="en-US" sz="2400" dirty="0" smtClean="0"/>
              <a:t>retina</a:t>
            </a:r>
          </a:p>
          <a:p>
            <a:pPr marL="457200" indent="-45720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Additionally, with uveitis of various etiologies, a consultation with </a:t>
            </a:r>
            <a:r>
              <a:rPr lang="en-US" sz="2400" dirty="0" smtClean="0"/>
              <a:t>TB specialist </a:t>
            </a:r>
            <a:r>
              <a:rPr lang="en-US" sz="2400" dirty="0"/>
              <a:t>or rheumatologist may be </a:t>
            </a:r>
            <a:r>
              <a:rPr lang="en-US" sz="2400" dirty="0" smtClean="0"/>
              <a:t>required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7834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00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 r="4776"/>
          <a:stretch/>
        </p:blipFill>
        <p:spPr bwMode="auto">
          <a:xfrm>
            <a:off x="6240388" y="2060848"/>
            <a:ext cx="2880320" cy="288032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188950"/>
            <a:ext cx="6192688" cy="503808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err="1"/>
              <a:t>nongranulomatous</a:t>
            </a:r>
            <a:r>
              <a:rPr lang="en-US" dirty="0"/>
              <a:t> </a:t>
            </a:r>
            <a:r>
              <a:rPr lang="en-US" dirty="0" err="1"/>
              <a:t>iridocyclitis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24409" y="980852"/>
            <a:ext cx="5615979" cy="5040312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b="1" dirty="0" smtClean="0"/>
              <a:t>Collagen diseases</a:t>
            </a:r>
            <a:endParaRPr lang="ru-RU" dirty="0" smtClean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 smtClean="0"/>
              <a:t>The process is often bilateral</a:t>
            </a:r>
            <a:endParaRPr lang="en-US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Lots of fast-breaking </a:t>
            </a:r>
            <a:r>
              <a:rPr lang="en-US" dirty="0" err="1"/>
              <a:t>synechiae</a:t>
            </a:r>
            <a:endParaRPr lang="en-US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More often with </a:t>
            </a:r>
            <a:r>
              <a:rPr lang="en-US" dirty="0" err="1" smtClean="0"/>
              <a:t>hypopyone</a:t>
            </a:r>
            <a:endParaRPr lang="en-US" dirty="0" smtClean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Minor precipitates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Gentle opacification of the vitreous </a:t>
            </a:r>
            <a:r>
              <a:rPr lang="en-US" dirty="0" smtClean="0"/>
              <a:t>body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 smtClean="0"/>
              <a:t>The disease course is acute</a:t>
            </a:r>
            <a:r>
              <a:rPr lang="ru-RU" dirty="0" smtClean="0"/>
              <a:t>, </a:t>
            </a:r>
            <a:r>
              <a:rPr lang="en-US" dirty="0"/>
              <a:t>frequent relapses in one eye, sometimes at the stage of exacerbation of the process in the </a:t>
            </a:r>
            <a:r>
              <a:rPr lang="en-US" dirty="0" smtClean="0"/>
              <a:t>joints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dirty="0" err="1"/>
              <a:t>Retinovasculitis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582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169590"/>
            <a:ext cx="6048400" cy="451098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Non-granulomatous </a:t>
            </a:r>
            <a:r>
              <a:rPr lang="en-US" dirty="0" err="1"/>
              <a:t>iridocyclitis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7" name="Picture 4" descr="0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38" t="7337" r="9850" b="2235"/>
          <a:stretch/>
        </p:blipFill>
        <p:spPr bwMode="auto">
          <a:xfrm>
            <a:off x="5004048" y="1124744"/>
            <a:ext cx="3775844" cy="3775844"/>
          </a:xfrm>
          <a:prstGeom prst="ellipse">
            <a:avLst/>
          </a:prstGeom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нодулярный склерит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1844824"/>
            <a:ext cx="3960440" cy="25922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094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COLLAGENOSES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3568" y="1411746"/>
            <a:ext cx="5039915" cy="2951534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3600" b="1" dirty="0"/>
              <a:t>Rheumatism </a:t>
            </a:r>
            <a:r>
              <a:rPr lang="en-US" sz="3600" dirty="0"/>
              <a:t>is </a:t>
            </a:r>
            <a:r>
              <a:rPr lang="en-US" sz="3600" dirty="0" smtClean="0"/>
              <a:t>manifested with: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sz="3600" dirty="0" err="1"/>
              <a:t>episcleritis</a:t>
            </a:r>
            <a:r>
              <a:rPr lang="ru-RU" sz="3600" dirty="0" smtClean="0"/>
              <a:t>,</a:t>
            </a:r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sz="3600" dirty="0" err="1"/>
              <a:t>scleritis</a:t>
            </a:r>
            <a:r>
              <a:rPr lang="ru-RU" sz="3600" dirty="0" smtClean="0"/>
              <a:t>, </a:t>
            </a:r>
            <a:endParaRPr lang="ru-RU" sz="3600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sz="3600" dirty="0"/>
              <a:t>keratitis</a:t>
            </a:r>
            <a:r>
              <a:rPr lang="ru-RU" sz="3600" dirty="0" smtClean="0"/>
              <a:t>, </a:t>
            </a:r>
            <a:endParaRPr lang="ru-RU" sz="3600" dirty="0"/>
          </a:p>
          <a:p>
            <a:pPr marL="457200" indent="-457200"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sz="3600" dirty="0" err="1"/>
              <a:t>iridocyclitis</a:t>
            </a:r>
            <a:r>
              <a:rPr lang="ru-RU" sz="3600" dirty="0" smtClean="0"/>
              <a:t> </a:t>
            </a:r>
            <a:endParaRPr lang="ru-RU" sz="3600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6896576" y="822099"/>
            <a:ext cx="2240956" cy="5400699"/>
            <a:chOff x="5131020" y="1279752"/>
            <a:chExt cx="1343025" cy="3236686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40545" y="1279752"/>
              <a:ext cx="1333500" cy="116205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31020" y="2449686"/>
              <a:ext cx="1343025" cy="952327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31020" y="3402013"/>
              <a:ext cx="1343025" cy="111442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Прямоугольник 8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8483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sz="2800" dirty="0"/>
              <a:t>Blood supply and vascular tract innervation</a:t>
            </a:r>
            <a:endParaRPr lang="ru-RU" sz="28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563888" y="673646"/>
            <a:ext cx="3816424" cy="1368128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200" dirty="0">
                <a:solidFill>
                  <a:srgbClr val="EE0060"/>
                </a:solidFill>
              </a:rPr>
              <a:t>1 – </a:t>
            </a:r>
            <a:r>
              <a:rPr lang="en-US" sz="2200" dirty="0"/>
              <a:t>Anterior Ciliary Arteries</a:t>
            </a:r>
            <a:r>
              <a:rPr lang="ru-RU" sz="2200" dirty="0"/>
              <a:t> (</a:t>
            </a:r>
            <a:r>
              <a:rPr lang="en-US" sz="2200" dirty="0"/>
              <a:t>CA</a:t>
            </a:r>
            <a:r>
              <a:rPr lang="ru-RU" sz="2200" dirty="0"/>
              <a:t>)</a:t>
            </a: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200" dirty="0">
                <a:solidFill>
                  <a:srgbClr val="EE0060"/>
                </a:solidFill>
              </a:rPr>
              <a:t>2 – </a:t>
            </a:r>
            <a:r>
              <a:rPr lang="en-US" sz="2200" dirty="0"/>
              <a:t>Long posterior CA</a:t>
            </a:r>
            <a:endParaRPr lang="ru-RU" sz="2200" dirty="0"/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</a:pPr>
            <a:r>
              <a:rPr lang="ru-RU" sz="2200" dirty="0">
                <a:solidFill>
                  <a:srgbClr val="EE0060"/>
                </a:solidFill>
              </a:rPr>
              <a:t>3 – </a:t>
            </a:r>
            <a:r>
              <a:rPr lang="en-US" sz="2200" dirty="0"/>
              <a:t>Short posterior CA</a:t>
            </a:r>
            <a:endParaRPr lang="ru-RU" sz="2200" dirty="0"/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764705"/>
            <a:ext cx="3168352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88" y="2831469"/>
            <a:ext cx="8532440" cy="29688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5747634"/>
            <a:ext cx="61295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ru-RU" sz="1600" b="0" dirty="0">
                <a:latin typeface="+mn-lt"/>
              </a:rPr>
              <a:t>Двигательная иннервация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+mn-lt"/>
              </a:rPr>
              <a:t>дилататор </a:t>
            </a:r>
            <a:r>
              <a:rPr lang="ru-RU" sz="1600" b="0" dirty="0">
                <a:latin typeface="+mn-lt"/>
              </a:rPr>
              <a:t>зрачка – симпатическая из </a:t>
            </a:r>
            <a:r>
              <a:rPr lang="ru-RU" sz="1600" b="0" dirty="0" err="1">
                <a:latin typeface="+mn-lt"/>
              </a:rPr>
              <a:t>верхнешейного</a:t>
            </a:r>
            <a:r>
              <a:rPr lang="ru-RU" sz="1600" b="0" dirty="0">
                <a:latin typeface="+mn-lt"/>
              </a:rPr>
              <a:t> </a:t>
            </a:r>
            <a:r>
              <a:rPr lang="ru-RU" sz="1600" b="0" dirty="0" smtClean="0">
                <a:latin typeface="+mn-lt"/>
              </a:rPr>
              <a:t>сплетения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600" b="0" dirty="0" smtClean="0">
                <a:latin typeface="+mn-lt"/>
              </a:rPr>
              <a:t> </a:t>
            </a:r>
            <a:r>
              <a:rPr lang="ru-RU" sz="1600" b="0" dirty="0">
                <a:latin typeface="+mn-lt"/>
              </a:rPr>
              <a:t>сфинктер зрачка – парасимпатическая (в составе глазодвигательного III пара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75554" y="2608866"/>
            <a:ext cx="4439940" cy="31914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dirty="0">
                <a:solidFill>
                  <a:schemeClr val="tx1"/>
                </a:solidFill>
              </a:rPr>
              <a:t>The anterior and posterior choroidal segments have different blood supply. Thus, iris and ciliary body are supplied from the posterior long and anterior ciliary arteries, and the posterior segment – from short posterior </a:t>
            </a:r>
            <a:r>
              <a:rPr lang="en-US" sz="1200" dirty="0" smtClean="0">
                <a:solidFill>
                  <a:schemeClr val="tx1"/>
                </a:solidFill>
              </a:rPr>
              <a:t>arteries</a:t>
            </a:r>
            <a:r>
              <a:rPr lang="ru-RU" sz="1200" dirty="0">
                <a:solidFill>
                  <a:schemeClr val="tx1"/>
                </a:solidFill>
              </a:rPr>
              <a:t>.</a:t>
            </a:r>
            <a:endParaRPr lang="ru-RU" sz="1200" dirty="0" smtClean="0">
              <a:solidFill>
                <a:schemeClr val="tx1"/>
              </a:solidFill>
            </a:endParaRPr>
          </a:p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chemeClr val="tx1"/>
                </a:solidFill>
              </a:rPr>
              <a:t>In </a:t>
            </a:r>
            <a:r>
              <a:rPr lang="en-US" sz="1200" dirty="0">
                <a:solidFill>
                  <a:schemeClr val="tx1"/>
                </a:solidFill>
              </a:rPr>
              <a:t>the choroid, blood flow sharply slows down due to the presence of a large number </a:t>
            </a:r>
            <a:r>
              <a:rPr lang="en-US" sz="1200" dirty="0" smtClean="0">
                <a:solidFill>
                  <a:schemeClr val="tx1"/>
                </a:solidFill>
              </a:rPr>
              <a:t>of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capillary</a:t>
            </a:r>
            <a:r>
              <a:rPr lang="ru-RU" sz="120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branches, </a:t>
            </a:r>
            <a:r>
              <a:rPr lang="en-US" sz="1200" dirty="0">
                <a:solidFill>
                  <a:schemeClr val="tx1"/>
                </a:solidFill>
              </a:rPr>
              <a:t>as a result of which the total opening is much larger. </a:t>
            </a:r>
            <a:r>
              <a:rPr lang="en-US" sz="1200" dirty="0" smtClean="0">
                <a:solidFill>
                  <a:schemeClr val="tx1"/>
                </a:solidFill>
              </a:rPr>
              <a:t>Blood </a:t>
            </a:r>
            <a:r>
              <a:rPr lang="en-US" sz="1200" dirty="0">
                <a:solidFill>
                  <a:schemeClr val="tx1"/>
                </a:solidFill>
              </a:rPr>
              <a:t>outflow </a:t>
            </a:r>
            <a:r>
              <a:rPr lang="en-US" sz="1200" dirty="0" smtClean="0">
                <a:solidFill>
                  <a:schemeClr val="tx1"/>
                </a:solidFill>
              </a:rPr>
              <a:t>is </a:t>
            </a:r>
            <a:r>
              <a:rPr lang="en-US" sz="1200" dirty="0">
                <a:solidFill>
                  <a:schemeClr val="tx1"/>
                </a:solidFill>
              </a:rPr>
              <a:t>also </a:t>
            </a:r>
            <a:r>
              <a:rPr lang="en-US" sz="1200" dirty="0" smtClean="0">
                <a:solidFill>
                  <a:schemeClr val="tx1"/>
                </a:solidFill>
              </a:rPr>
              <a:t>hindered </a:t>
            </a:r>
            <a:r>
              <a:rPr lang="en-US" sz="1200" dirty="0">
                <a:solidFill>
                  <a:schemeClr val="tx1"/>
                </a:solidFill>
              </a:rPr>
              <a:t>by intraocular pressure. This feature leads to the fact that </a:t>
            </a:r>
            <a:r>
              <a:rPr lang="en-US" sz="1200" dirty="0" smtClean="0">
                <a:solidFill>
                  <a:schemeClr val="tx1"/>
                </a:solidFill>
              </a:rPr>
              <a:t>vascular membrane is </a:t>
            </a:r>
            <a:r>
              <a:rPr lang="en-US" sz="1200" dirty="0">
                <a:solidFill>
                  <a:schemeClr val="tx1"/>
                </a:solidFill>
              </a:rPr>
              <a:t>considered a </a:t>
            </a:r>
            <a:r>
              <a:rPr lang="en-US" sz="1200" dirty="0" smtClean="0">
                <a:solidFill>
                  <a:schemeClr val="tx1"/>
                </a:solidFill>
              </a:rPr>
              <a:t>“catch basin” for </a:t>
            </a:r>
            <a:r>
              <a:rPr lang="en-US" sz="1200" dirty="0" err="1">
                <a:solidFill>
                  <a:schemeClr val="tx1"/>
                </a:solidFill>
              </a:rPr>
              <a:t>infectants</a:t>
            </a:r>
            <a:r>
              <a:rPr lang="en-US" sz="1200" dirty="0" smtClean="0">
                <a:solidFill>
                  <a:schemeClr val="tx1"/>
                </a:solidFill>
              </a:rPr>
              <a:t>.</a:t>
            </a:r>
            <a:endParaRPr lang="ru-RU" sz="1200" dirty="0" smtClean="0">
              <a:solidFill>
                <a:schemeClr val="tx1"/>
              </a:solidFill>
            </a:endParaRPr>
          </a:p>
          <a:p>
            <a:endParaRPr lang="en-US" sz="1200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</a:rPr>
              <a:t>The iris and ciliary body are innervated from the first branch of the trigeminal nerve, </a:t>
            </a:r>
            <a:r>
              <a:rPr lang="en-US" sz="1200" dirty="0" smtClean="0">
                <a:solidFill>
                  <a:schemeClr val="tx1"/>
                </a:solidFill>
              </a:rPr>
              <a:t>and there is no sentient </a:t>
            </a:r>
            <a:r>
              <a:rPr lang="en-US" sz="1200" dirty="0">
                <a:solidFill>
                  <a:schemeClr val="tx1"/>
                </a:solidFill>
              </a:rPr>
              <a:t>innervation in the choroid.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4181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-99817"/>
            <a:ext cx="7812088" cy="504056"/>
          </a:xfrm>
        </p:spPr>
        <p:txBody>
          <a:bodyPr/>
          <a:lstStyle/>
          <a:p>
            <a:pPr>
              <a:lnSpc>
                <a:spcPts val="3800"/>
              </a:lnSpc>
            </a:pPr>
            <a:r>
              <a:rPr lang="en-US" sz="3200" dirty="0"/>
              <a:t>COLLAGENOSES</a:t>
            </a: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en-US" sz="3200" dirty="0"/>
              <a:t>systemic lupus </a:t>
            </a:r>
            <a:r>
              <a:rPr lang="en-US" sz="3200" dirty="0" smtClean="0"/>
              <a:t>erythematosus (SLE</a:t>
            </a:r>
            <a:r>
              <a:rPr lang="ru-RU" sz="3200" dirty="0" smtClean="0"/>
              <a:t>)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3308" y="1052736"/>
            <a:ext cx="6732240" cy="496852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Changes in conjunctiva vessels (arteries narrowing, venous dilation, ampoule-like expansion of the vessels of the limbus, expansion of the vessels of the marginal loop) 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 smtClean="0"/>
              <a:t>Damage </a:t>
            </a:r>
            <a:r>
              <a:rPr lang="en-US" sz="2400" dirty="0"/>
              <a:t>to the eyelids - erythematous rash, </a:t>
            </a:r>
            <a:r>
              <a:rPr lang="en-US" sz="2400" dirty="0" smtClean="0"/>
              <a:t>blepharitis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/>
              <a:t>Conjunctivitis, </a:t>
            </a:r>
            <a:r>
              <a:rPr lang="en-US" sz="2400" dirty="0" err="1"/>
              <a:t>episiscleritis</a:t>
            </a:r>
            <a:r>
              <a:rPr lang="en-US" sz="2400" dirty="0"/>
              <a:t>, corneal ulcer, uveitis (</a:t>
            </a:r>
            <a:r>
              <a:rPr lang="en-US" sz="2400" dirty="0" err="1"/>
              <a:t>iridocyclitis</a:t>
            </a:r>
            <a:r>
              <a:rPr lang="en-US" sz="2400" dirty="0"/>
              <a:t>, </a:t>
            </a:r>
            <a:r>
              <a:rPr lang="en-US" sz="2400" dirty="0" err="1"/>
              <a:t>panuveitis</a:t>
            </a:r>
            <a:r>
              <a:rPr lang="en-US" sz="2400" dirty="0"/>
              <a:t>, </a:t>
            </a:r>
            <a:r>
              <a:rPr lang="en-US" sz="2400" dirty="0" err="1"/>
              <a:t>retinovasculitis</a:t>
            </a:r>
            <a:r>
              <a:rPr lang="en-US" sz="2400" dirty="0" smtClean="0"/>
              <a:t>)</a:t>
            </a:r>
          </a:p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sz="2400" dirty="0" smtClean="0"/>
              <a:t>Retrobulbar </a:t>
            </a:r>
            <a:r>
              <a:rPr lang="en-US" sz="2400" dirty="0"/>
              <a:t>neuritis with optic </a:t>
            </a:r>
            <a:r>
              <a:rPr lang="en-US" sz="2400" dirty="0" smtClean="0"/>
              <a:t>atrophy outcome</a:t>
            </a:r>
            <a:endParaRPr lang="ru-RU" sz="2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206" y="1772816"/>
            <a:ext cx="2657461" cy="446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5023" y="4820935"/>
            <a:ext cx="60888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Myriad Pro Cond" panose="020B0506030403020204" charset="0"/>
              </a:rPr>
              <a:t>Toxic immune complexes and effector cells circulating in the blood affect microvasculature, in which hypersensitivity reactions and </a:t>
            </a:r>
            <a:r>
              <a:rPr lang="en-US" sz="2400" b="0" dirty="0" err="1">
                <a:solidFill>
                  <a:srgbClr val="000000"/>
                </a:solidFill>
                <a:latin typeface="Myriad Pro Cond" panose="020B0506030403020204" charset="0"/>
              </a:rPr>
              <a:t>multisystemic</a:t>
            </a:r>
            <a:r>
              <a:rPr lang="en-US" sz="2400" b="0" dirty="0">
                <a:solidFill>
                  <a:srgbClr val="000000"/>
                </a:solidFill>
                <a:latin typeface="Myriad Pro Cond" panose="020B0506030403020204" charset="0"/>
              </a:rPr>
              <a:t> failure occur.</a:t>
            </a:r>
            <a:endParaRPr lang="ru-RU" sz="2400" dirty="0">
              <a:latin typeface="Myriad Pro Cond" panose="020B050603040302020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15923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Still's Syndrome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31911" y="1294159"/>
            <a:ext cx="5400329" cy="4587709"/>
          </a:xfrm>
        </p:spPr>
        <p:txBody>
          <a:bodyPr>
            <a:noAutofit/>
          </a:bodyPr>
          <a:lstStyle/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en-US" dirty="0"/>
              <a:t>Juvenile chronic polyarthritis + lymphadenopathy + </a:t>
            </a:r>
            <a:r>
              <a:rPr lang="en-US" dirty="0" smtClean="0"/>
              <a:t>splenomegaly</a:t>
            </a:r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en-US" dirty="0" smtClean="0"/>
              <a:t>CBC</a:t>
            </a:r>
            <a:r>
              <a:rPr lang="ru-RU" dirty="0" smtClean="0"/>
              <a:t> </a:t>
            </a:r>
            <a:r>
              <a:rPr lang="ru-RU" dirty="0"/>
              <a:t>: </a:t>
            </a:r>
            <a:r>
              <a:rPr lang="en-US" dirty="0"/>
              <a:t>anemia, leukocytosis, ESR </a:t>
            </a:r>
            <a:r>
              <a:rPr lang="en-US" dirty="0" smtClean="0"/>
              <a:t>acceleration</a:t>
            </a:r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en-US" dirty="0"/>
              <a:t>Chronic </a:t>
            </a:r>
            <a:r>
              <a:rPr lang="en-US" dirty="0" err="1" smtClean="0"/>
              <a:t>iridocyclitis</a:t>
            </a:r>
            <a:endParaRPr lang="en-US" dirty="0" smtClean="0"/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en-US" dirty="0"/>
              <a:t>Lenticular degeneration of the cornea, in the form </a:t>
            </a:r>
            <a:r>
              <a:rPr lang="en-US" dirty="0" smtClean="0"/>
              <a:t>of corneal stripes</a:t>
            </a:r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en-US" dirty="0" smtClean="0"/>
              <a:t>Complicated </a:t>
            </a:r>
            <a:r>
              <a:rPr lang="en-US" dirty="0"/>
              <a:t>cataract</a:t>
            </a:r>
          </a:p>
          <a:p>
            <a:pPr>
              <a:spcBef>
                <a:spcPts val="1300"/>
              </a:spcBef>
              <a:spcAft>
                <a:spcPts val="1300"/>
              </a:spcAft>
            </a:pPr>
            <a:r>
              <a:rPr lang="en-US" dirty="0"/>
              <a:t>Both eyes are affected and the prognosis is poor.</a:t>
            </a:r>
            <a:endParaRPr lang="ru-RU" dirty="0"/>
          </a:p>
        </p:txBody>
      </p:sp>
      <p:grpSp>
        <p:nvGrpSpPr>
          <p:cNvPr id="29" name="Группа 28"/>
          <p:cNvGrpSpPr/>
          <p:nvPr/>
        </p:nvGrpSpPr>
        <p:grpSpPr>
          <a:xfrm>
            <a:off x="755576" y="1268760"/>
            <a:ext cx="473325" cy="473325"/>
            <a:chOff x="827584" y="2348880"/>
            <a:chExt cx="585961" cy="585961"/>
          </a:xfrm>
        </p:grpSpPr>
        <p:sp>
          <p:nvSpPr>
            <p:cNvPr id="30" name="Овал 2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5" name="Группа 34"/>
          <p:cNvGrpSpPr/>
          <p:nvPr/>
        </p:nvGrpSpPr>
        <p:grpSpPr>
          <a:xfrm>
            <a:off x="755576" y="2963044"/>
            <a:ext cx="473325" cy="473325"/>
            <a:chOff x="827584" y="2348880"/>
            <a:chExt cx="585961" cy="585961"/>
          </a:xfrm>
        </p:grpSpPr>
        <p:sp>
          <p:nvSpPr>
            <p:cNvPr id="36" name="Овал 3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755576" y="3683124"/>
            <a:ext cx="473325" cy="473325"/>
            <a:chOff x="827584" y="2348880"/>
            <a:chExt cx="585961" cy="585961"/>
          </a:xfrm>
        </p:grpSpPr>
        <p:sp>
          <p:nvSpPr>
            <p:cNvPr id="39" name="Овал 3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55576" y="4691236"/>
            <a:ext cx="473325" cy="473325"/>
            <a:chOff x="827584" y="2348880"/>
            <a:chExt cx="585961" cy="585961"/>
          </a:xfrm>
        </p:grpSpPr>
        <p:sp>
          <p:nvSpPr>
            <p:cNvPr id="42" name="Овал 4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755576" y="2314972"/>
            <a:ext cx="473325" cy="473325"/>
            <a:chOff x="827584" y="2348880"/>
            <a:chExt cx="585961" cy="585961"/>
          </a:xfrm>
        </p:grpSpPr>
        <p:sp>
          <p:nvSpPr>
            <p:cNvPr id="20" name="Овал 1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55576" y="5411316"/>
            <a:ext cx="473325" cy="473325"/>
            <a:chOff x="827584" y="2348880"/>
            <a:chExt cx="585961" cy="585961"/>
          </a:xfrm>
        </p:grpSpPr>
        <p:sp>
          <p:nvSpPr>
            <p:cNvPr id="23" name="Овал 2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7354418" y="836613"/>
            <a:ext cx="1825350" cy="5409350"/>
            <a:chOff x="6651848" y="-211969"/>
            <a:chExt cx="2312764" cy="6853780"/>
          </a:xfrm>
        </p:grpSpPr>
        <p:pic>
          <p:nvPicPr>
            <p:cNvPr id="25" name="Picture 5" descr="1111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7713"/>
            <a:stretch/>
          </p:blipFill>
          <p:spPr bwMode="auto">
            <a:xfrm>
              <a:off x="6651848" y="-211969"/>
              <a:ext cx="2312764" cy="2290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 descr="1111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769" r="33944"/>
            <a:stretch/>
          </p:blipFill>
          <p:spPr bwMode="auto">
            <a:xfrm>
              <a:off x="6651848" y="2065390"/>
              <a:ext cx="2312764" cy="2290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5" descr="11111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241" r="-528"/>
            <a:stretch/>
          </p:blipFill>
          <p:spPr bwMode="auto">
            <a:xfrm>
              <a:off x="6651848" y="4351101"/>
              <a:ext cx="2312764" cy="2290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Прямоугольник 27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828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err="1"/>
              <a:t>Behcet's</a:t>
            </a:r>
            <a:r>
              <a:rPr lang="en-US" dirty="0"/>
              <a:t> Syndrome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421605" y="3809486"/>
            <a:ext cx="7632701" cy="2159446"/>
          </a:xfrm>
        </p:spPr>
        <p:txBody>
          <a:bodyPr>
            <a:noAutofit/>
          </a:bodyPr>
          <a:lstStyle/>
          <a:p>
            <a:r>
              <a:rPr lang="en-US" dirty="0"/>
              <a:t>Mucosal ulcers</a:t>
            </a:r>
          </a:p>
          <a:p>
            <a:r>
              <a:rPr lang="en-US" dirty="0"/>
              <a:t>Genital ulcers</a:t>
            </a:r>
          </a:p>
          <a:p>
            <a:r>
              <a:rPr lang="en-US" dirty="0"/>
              <a:t>Uveitis with </a:t>
            </a:r>
            <a:r>
              <a:rPr lang="en-US" dirty="0" err="1"/>
              <a:t>hypopion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81331" y="2696107"/>
            <a:ext cx="8280400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ru-RU" altLang="ru-RU" b="0" i="1" dirty="0" smtClean="0">
                <a:latin typeface="Myriad Pro Cond" panose="020B0506030403020204" pitchFamily="34" charset="0"/>
                <a:cs typeface="+mn-cs"/>
              </a:rPr>
              <a:t>(</a:t>
            </a:r>
            <a:r>
              <a:rPr lang="en-US" altLang="ru-RU" b="0" i="1" dirty="0" err="1" smtClean="0">
                <a:latin typeface="Myriad Pro Cond" panose="020B0506030403020204" pitchFamily="34" charset="0"/>
                <a:cs typeface="+mn-cs"/>
              </a:rPr>
              <a:t>ophthalmo</a:t>
            </a:r>
            <a:r>
              <a:rPr lang="ru-RU" altLang="ru-RU" b="0" i="1" dirty="0" smtClean="0">
                <a:latin typeface="Myriad Pro Cond" panose="020B0506030403020204" pitchFamily="34" charset="0"/>
                <a:cs typeface="+mn-cs"/>
              </a:rPr>
              <a:t>-</a:t>
            </a:r>
            <a:r>
              <a:rPr lang="en-US" altLang="ru-RU" b="0" i="1" dirty="0" err="1" smtClean="0">
                <a:latin typeface="Myriad Pro Cond" panose="020B0506030403020204" pitchFamily="34" charset="0"/>
                <a:cs typeface="+mn-cs"/>
              </a:rPr>
              <a:t>stomato</a:t>
            </a:r>
            <a:r>
              <a:rPr lang="ru-RU" altLang="ru-RU" b="0" i="1" dirty="0" smtClean="0">
                <a:latin typeface="Myriad Pro Cond" panose="020B0506030403020204" pitchFamily="34" charset="0"/>
                <a:cs typeface="+mn-cs"/>
              </a:rPr>
              <a:t>-</a:t>
            </a:r>
            <a:r>
              <a:rPr lang="en-US" altLang="ru-RU" b="0" i="1" dirty="0" smtClean="0">
                <a:latin typeface="Myriad Pro Cond" panose="020B0506030403020204" pitchFamily="34" charset="0"/>
                <a:cs typeface="+mn-cs"/>
              </a:rPr>
              <a:t>genital syndrome</a:t>
            </a:r>
            <a:r>
              <a:rPr lang="ru-RU" altLang="ru-RU" b="0" i="1" dirty="0" smtClean="0">
                <a:latin typeface="Myriad Pro Cond" panose="020B0506030403020204" pitchFamily="34" charset="0"/>
                <a:cs typeface="+mn-cs"/>
              </a:rPr>
              <a:t>, </a:t>
            </a:r>
            <a:r>
              <a:rPr lang="en-US" altLang="ru-RU" b="0" i="1" dirty="0" err="1">
                <a:latin typeface="Myriad Pro Cond" panose="020B0506030403020204" pitchFamily="34" charset="0"/>
                <a:cs typeface="+mn-cs"/>
              </a:rPr>
              <a:t>Adamantiades-Behcet's</a:t>
            </a:r>
            <a:r>
              <a:rPr lang="en-US" altLang="ru-RU" b="0" i="1" dirty="0">
                <a:latin typeface="Myriad Pro Cond" panose="020B0506030403020204" pitchFamily="34" charset="0"/>
                <a:cs typeface="+mn-cs"/>
              </a:rPr>
              <a:t> disease</a:t>
            </a:r>
            <a:r>
              <a:rPr lang="ru-RU" altLang="ru-RU" b="0" i="1" dirty="0" smtClean="0">
                <a:latin typeface="Myriad Pro Cond" panose="020B0506030403020204" pitchFamily="34" charset="0"/>
                <a:cs typeface="+mn-cs"/>
              </a:rPr>
              <a:t>, </a:t>
            </a:r>
            <a:r>
              <a:rPr lang="en-US" altLang="ru-RU" b="0" i="1" dirty="0" smtClean="0">
                <a:latin typeface="Myriad Pro Cond" panose="020B0506030403020204" pitchFamily="34" charset="0"/>
                <a:cs typeface="+mn-cs"/>
              </a:rPr>
              <a:t>Silk Road disease,</a:t>
            </a:r>
            <a:r>
              <a:rPr lang="ru-RU" altLang="ru-RU" b="0" i="1" dirty="0" smtClean="0">
                <a:latin typeface="Myriad Pro Cond" panose="020B0506030403020204" pitchFamily="34" charset="0"/>
                <a:cs typeface="+mn-cs"/>
              </a:rPr>
              <a:t>1973)</a:t>
            </a:r>
            <a:endParaRPr lang="ru-RU" altLang="ru-RU" b="0" i="1" dirty="0">
              <a:latin typeface="Myriad Pro Cond" panose="020B0506030403020204" pitchFamily="34" charset="0"/>
              <a:cs typeface="+mn-cs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715019" y="3752387"/>
            <a:ext cx="473325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21443" y="4652546"/>
            <a:ext cx="473325" cy="473325"/>
            <a:chOff x="827584" y="2348880"/>
            <a:chExt cx="585961" cy="585961"/>
          </a:xfrm>
        </p:grpSpPr>
        <p:sp>
          <p:nvSpPr>
            <p:cNvPr id="13" name="Овал 1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55576" y="5563434"/>
            <a:ext cx="473325" cy="473325"/>
            <a:chOff x="827584" y="2348880"/>
            <a:chExt cx="585961" cy="585961"/>
          </a:xfrm>
        </p:grpSpPr>
        <p:sp>
          <p:nvSpPr>
            <p:cNvPr id="16" name="Овал 1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81331" y="1019380"/>
            <a:ext cx="856907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1" dirty="0">
                <a:solidFill>
                  <a:srgbClr val="000000"/>
                </a:solidFill>
                <a:latin typeface="Myriad Pro Cond" panose="020B0506030403020204" charset="0"/>
              </a:rPr>
              <a:t>It is characterized by inflammatory processes in the </a:t>
            </a:r>
            <a:r>
              <a:rPr lang="en-US" b="0" i="1" dirty="0" smtClean="0">
                <a:solidFill>
                  <a:srgbClr val="000000"/>
                </a:solidFill>
                <a:latin typeface="Myriad Pro Cond" panose="020B0506030403020204" charset="0"/>
              </a:rPr>
              <a:t>vascular layer that </a:t>
            </a:r>
            <a:r>
              <a:rPr lang="en-US" b="0" i="1" dirty="0">
                <a:solidFill>
                  <a:srgbClr val="000000"/>
                </a:solidFill>
                <a:latin typeface="Myriad Pro Cond" panose="020B0506030403020204" charset="0"/>
              </a:rPr>
              <a:t>destroy </a:t>
            </a:r>
            <a:r>
              <a:rPr lang="en-US" b="0" i="1" dirty="0" smtClean="0">
                <a:solidFill>
                  <a:srgbClr val="000000"/>
                </a:solidFill>
                <a:latin typeface="Myriad Pro Cond" panose="020B0506030403020204" charset="0"/>
              </a:rPr>
              <a:t>the vessels, </a:t>
            </a:r>
            <a:r>
              <a:rPr lang="en-US" b="0" i="1" dirty="0">
                <a:solidFill>
                  <a:srgbClr val="000000"/>
                </a:solidFill>
                <a:latin typeface="Myriad Pro Cond" panose="020B0506030403020204" charset="0"/>
              </a:rPr>
              <a:t>which provokes ischemia of the bloodstream system, as well as organ tissue cells.</a:t>
            </a:r>
            <a:endParaRPr lang="ru-RU" dirty="0">
              <a:latin typeface="Myriad Pro Cond" panose="020B050603040302020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6918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169590"/>
            <a:ext cx="6912496" cy="379090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spc="-50" dirty="0"/>
              <a:t>Stages of eye damage in </a:t>
            </a:r>
            <a:r>
              <a:rPr lang="en-US" spc="-50" dirty="0" err="1"/>
              <a:t>Behcet's</a:t>
            </a:r>
            <a:r>
              <a:rPr lang="en-US" spc="-50" dirty="0"/>
              <a:t> disease</a:t>
            </a:r>
            <a:endParaRPr lang="ru-RU" spc="-50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1" y="1052174"/>
            <a:ext cx="7632702" cy="4752528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b="1" dirty="0"/>
              <a:t>Prodromal </a:t>
            </a:r>
            <a:r>
              <a:rPr lang="en-US" sz="2600" dirty="0"/>
              <a:t>- systemic manifestations of the disease without inclusion </a:t>
            </a:r>
            <a:r>
              <a:rPr lang="en-US" sz="2600" dirty="0" smtClean="0"/>
              <a:t>of </a:t>
            </a:r>
            <a:r>
              <a:rPr lang="en-US" sz="2600" dirty="0"/>
              <a:t>the </a:t>
            </a:r>
            <a:r>
              <a:rPr lang="en-US" sz="2600" dirty="0" smtClean="0"/>
              <a:t>eye in </a:t>
            </a:r>
            <a:r>
              <a:rPr lang="en-US" sz="2600" dirty="0"/>
              <a:t>process</a:t>
            </a:r>
            <a:r>
              <a:rPr lang="en-US" sz="2600" dirty="0" smtClean="0"/>
              <a:t>;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b="1" dirty="0"/>
              <a:t>Initial </a:t>
            </a:r>
            <a:r>
              <a:rPr lang="en-US" sz="2600" dirty="0"/>
              <a:t>- symptoms of </a:t>
            </a:r>
            <a:r>
              <a:rPr lang="en-US" sz="2600" dirty="0" err="1"/>
              <a:t>iridocyclitis</a:t>
            </a:r>
            <a:r>
              <a:rPr lang="en-US" sz="2600" dirty="0"/>
              <a:t> with minimal damage to the fundus</a:t>
            </a:r>
            <a:r>
              <a:rPr lang="en-US" sz="2600" dirty="0" smtClean="0"/>
              <a:t>;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b="1" dirty="0" smtClean="0"/>
              <a:t>Medium</a:t>
            </a:r>
            <a:r>
              <a:rPr lang="ru-RU" sz="2600" dirty="0" smtClean="0"/>
              <a:t> - </a:t>
            </a:r>
            <a:r>
              <a:rPr lang="en-US" sz="2600" dirty="0"/>
              <a:t>choroidal and retinal manifestations of the disease along with inflammatory changes in the anterior </a:t>
            </a:r>
            <a:r>
              <a:rPr lang="en-US" sz="2600" dirty="0" smtClean="0"/>
              <a:t>segment</a:t>
            </a:r>
            <a:r>
              <a:rPr lang="ru-RU" sz="2600" dirty="0" smtClean="0"/>
              <a:t>; </a:t>
            </a:r>
            <a:endParaRPr lang="ru-RU" sz="2600" dirty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b="1" dirty="0" smtClean="0"/>
              <a:t>Advanced</a:t>
            </a:r>
            <a:r>
              <a:rPr lang="ru-RU" sz="2600" dirty="0" smtClean="0"/>
              <a:t> - </a:t>
            </a:r>
            <a:r>
              <a:rPr lang="en-US" sz="2600" dirty="0"/>
              <a:t>progressive </a:t>
            </a:r>
            <a:r>
              <a:rPr lang="en-US" sz="2600" dirty="0" err="1"/>
              <a:t>chorioretinal</a:t>
            </a:r>
            <a:r>
              <a:rPr lang="en-US" sz="2600" dirty="0"/>
              <a:t> degeneration with sharply reduced visual acuity as a result of damage to the </a:t>
            </a:r>
            <a:r>
              <a:rPr lang="en-US" sz="2600" dirty="0" smtClean="0"/>
              <a:t>macula</a:t>
            </a:r>
            <a:r>
              <a:rPr lang="ru-RU" sz="2600" dirty="0" smtClean="0"/>
              <a:t>; </a:t>
            </a:r>
            <a:endParaRPr lang="ru-RU" sz="2600" dirty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b="1" dirty="0" smtClean="0"/>
              <a:t>Terminal</a:t>
            </a:r>
            <a:r>
              <a:rPr lang="ru-RU" sz="2600" dirty="0" smtClean="0"/>
              <a:t> – </a:t>
            </a:r>
            <a:r>
              <a:rPr lang="en-US" sz="2600" dirty="0" err="1" smtClean="0"/>
              <a:t>cicatrical</a:t>
            </a:r>
            <a:r>
              <a:rPr lang="en-US" sz="2600" dirty="0" smtClean="0"/>
              <a:t> changes of the retina</a:t>
            </a:r>
            <a:r>
              <a:rPr lang="ru-RU" sz="2600" dirty="0"/>
              <a:t>, </a:t>
            </a:r>
            <a:r>
              <a:rPr lang="en-US" sz="2600" dirty="0"/>
              <a:t>blindness due to optic atrophy, retinal detachment and secondary glaucoma.</a:t>
            </a:r>
            <a:endParaRPr lang="ru-RU" sz="26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55576" y="1037660"/>
            <a:ext cx="473325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55576" y="2045210"/>
            <a:ext cx="473325" cy="473325"/>
            <a:chOff x="827584" y="2348880"/>
            <a:chExt cx="585961" cy="585961"/>
          </a:xfrm>
        </p:grpSpPr>
        <p:sp>
          <p:nvSpPr>
            <p:cNvPr id="13" name="Овал 1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55576" y="2845951"/>
            <a:ext cx="473325" cy="473325"/>
            <a:chOff x="827584" y="2348880"/>
            <a:chExt cx="585961" cy="585961"/>
          </a:xfrm>
        </p:grpSpPr>
        <p:sp>
          <p:nvSpPr>
            <p:cNvPr id="16" name="Овал 1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78868" y="3854139"/>
            <a:ext cx="473325" cy="473325"/>
            <a:chOff x="827584" y="2348880"/>
            <a:chExt cx="585961" cy="585961"/>
          </a:xfrm>
        </p:grpSpPr>
        <p:sp>
          <p:nvSpPr>
            <p:cNvPr id="19" name="Овал 1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55575" y="4892504"/>
            <a:ext cx="473325" cy="473325"/>
            <a:chOff x="827584" y="2348880"/>
            <a:chExt cx="585961" cy="585961"/>
          </a:xfrm>
        </p:grpSpPr>
        <p:sp>
          <p:nvSpPr>
            <p:cNvPr id="25" name="Овал 2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43894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lum bright="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58" b="9144"/>
          <a:stretch/>
        </p:blipFill>
        <p:spPr>
          <a:xfrm>
            <a:off x="1009912" y="466095"/>
            <a:ext cx="7306504" cy="411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Текст 1"/>
          <p:cNvSpPr txBox="1">
            <a:spLocks/>
          </p:cNvSpPr>
          <p:nvPr/>
        </p:nvSpPr>
        <p:spPr>
          <a:xfrm>
            <a:off x="1010408" y="4941168"/>
            <a:ext cx="5433800" cy="50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Myriad Pro Cond" panose="020B0506030403020204" pitchFamily="34" charset="0"/>
              <a:buChar char="—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Bef>
                <a:spcPts val="2000"/>
              </a:spcBef>
              <a:spcAft>
                <a:spcPts val="2000"/>
              </a:spcAft>
              <a:buNone/>
            </a:pPr>
            <a:r>
              <a:rPr lang="en-US" b="0" dirty="0" err="1"/>
              <a:t>Hypopion</a:t>
            </a:r>
            <a:r>
              <a:rPr lang="en-US" b="0" dirty="0"/>
              <a:t>, uneven pupil, eyeball injection</a:t>
            </a:r>
            <a:endParaRPr lang="ru-RU" b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985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3075104" y="524587"/>
            <a:ext cx="3361209" cy="4760748"/>
            <a:chOff x="2931088" y="274501"/>
            <a:chExt cx="3513120" cy="4975912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9" t="-4474" r="466" b="-6606"/>
            <a:stretch/>
          </p:blipFill>
          <p:spPr bwMode="auto">
            <a:xfrm>
              <a:off x="2931088" y="1001259"/>
              <a:ext cx="3513120" cy="3513120"/>
            </a:xfrm>
            <a:prstGeom prst="ellipse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3692632" y="274501"/>
              <a:ext cx="230425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535520" y="4242301"/>
              <a:ext cx="2304256" cy="10081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3569" y="4787672"/>
            <a:ext cx="8064896" cy="839730"/>
          </a:xfrm>
        </p:spPr>
        <p:txBody>
          <a:bodyPr>
            <a:noAutofit/>
          </a:bodyPr>
          <a:lstStyle/>
          <a:p>
            <a:r>
              <a:rPr lang="en-US" dirty="0"/>
              <a:t>Severe posterior uveitis or </a:t>
            </a:r>
            <a:r>
              <a:rPr lang="en-US" dirty="0" err="1"/>
              <a:t>panuveitis</a:t>
            </a:r>
            <a:r>
              <a:rPr lang="en-US" dirty="0"/>
              <a:t>, with intraocular hemorrhages, retinal edema, severe </a:t>
            </a:r>
            <a:r>
              <a:rPr lang="en-US" dirty="0" err="1"/>
              <a:t>retinovasculitis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755576" y="3272688"/>
            <a:ext cx="473325" cy="3128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indent="0">
              <a:lnSpc>
                <a:spcPts val="2300"/>
              </a:lnSpc>
              <a:spcBef>
                <a:spcPts val="1000"/>
              </a:spcBef>
              <a:buFont typeface="Arial" pitchFamily="34" charset="0"/>
              <a:buNone/>
              <a:defRPr sz="2200">
                <a:solidFill>
                  <a:srgbClr val="0036A2"/>
                </a:solidFill>
                <a:latin typeface="Myriad Pro Cond" pitchFamily="34" charset="0"/>
              </a:defRPr>
            </a:lvl1pPr>
            <a:lvl2pPr indent="0" algn="ctr">
              <a:spcBef>
                <a:spcPct val="20000"/>
              </a:spcBef>
              <a:buFont typeface="Arial" pitchFamily="34" charset="0"/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indent="0" algn="ctr">
              <a:spcBef>
                <a:spcPct val="20000"/>
              </a:spcBef>
              <a:buFont typeface="Arial" pitchFamily="34" charset="0"/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ts val="23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Cond" pitchFamily="34" charset="0"/>
                <a:ea typeface="+mn-ea"/>
                <a:cs typeface="+mn-cs"/>
              </a:rPr>
              <a:t>✓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-27384"/>
            <a:ext cx="1080120" cy="1008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5" descr="&amp;Vcy;&amp;acy;&amp;scy;&amp;kcy;&amp;ucy;&amp;lcy;&amp;icy;&amp;tcy; &amp;scy;&amp;iecy;&amp;tcy;&amp;chcy;&amp;acy;&amp;tcy;&amp;kcy;&amp;icy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" t="-9584" r="13" b="-7185"/>
          <a:stretch/>
        </p:blipFill>
        <p:spPr bwMode="auto">
          <a:xfrm>
            <a:off x="35496" y="1230814"/>
            <a:ext cx="3327979" cy="3327979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6" descr="&amp;Kcy;&amp;acy;&amp;rcy;&amp;tcy;&amp;icy;&amp;ncy;&amp;kcy;&amp;acy; 12 &amp;icy;&amp;zcy;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6" t="-4982" r="8763" b="-5245"/>
          <a:stretch/>
        </p:blipFill>
        <p:spPr bwMode="auto">
          <a:xfrm>
            <a:off x="5996763" y="1365347"/>
            <a:ext cx="3193445" cy="3193445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9703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complications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1" y="1211828"/>
            <a:ext cx="7632702" cy="4680520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 err="1" smtClean="0"/>
              <a:t>Tapelike</a:t>
            </a:r>
            <a:r>
              <a:rPr lang="en-US" sz="2600" dirty="0" smtClean="0"/>
              <a:t> corneal degeneration</a:t>
            </a:r>
            <a:endParaRPr lang="ru-RU" sz="2600" dirty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 smtClean="0"/>
              <a:t>Complicated cataract</a:t>
            </a:r>
            <a:endParaRPr lang="ru-RU" sz="2600" dirty="0" smtClean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 smtClean="0"/>
              <a:t>Secondary glaucoma</a:t>
            </a:r>
            <a:endParaRPr lang="ru-RU" sz="2600" dirty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 smtClean="0"/>
              <a:t>Opacity</a:t>
            </a:r>
            <a:r>
              <a:rPr lang="ru-RU" sz="2600" dirty="0" smtClean="0"/>
              <a:t> </a:t>
            </a:r>
            <a:r>
              <a:rPr lang="en-US" sz="2600" dirty="0"/>
              <a:t>and fibrosis of the vitreous body</a:t>
            </a:r>
            <a:endParaRPr lang="ru-RU" sz="2600" dirty="0" smtClean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/>
              <a:t>Vasculitis with occlusion and the development of retinal infarction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/>
              <a:t>Exudative retinal detachment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/>
              <a:t>Optic neuritis and atrophy</a:t>
            </a:r>
            <a:endParaRPr lang="ru-RU" sz="26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55576" y="1124744"/>
            <a:ext cx="473325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55576" y="1890631"/>
            <a:ext cx="473325" cy="473325"/>
            <a:chOff x="827584" y="2348880"/>
            <a:chExt cx="585961" cy="585961"/>
          </a:xfrm>
        </p:grpSpPr>
        <p:sp>
          <p:nvSpPr>
            <p:cNvPr id="13" name="Овал 1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755576" y="2601188"/>
            <a:ext cx="473325" cy="473325"/>
            <a:chOff x="827584" y="2348880"/>
            <a:chExt cx="585961" cy="585961"/>
          </a:xfrm>
        </p:grpSpPr>
        <p:sp>
          <p:nvSpPr>
            <p:cNvPr id="16" name="Овал 1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755576" y="3300060"/>
            <a:ext cx="473325" cy="473325"/>
            <a:chOff x="827584" y="2348880"/>
            <a:chExt cx="585961" cy="585961"/>
          </a:xfrm>
        </p:grpSpPr>
        <p:sp>
          <p:nvSpPr>
            <p:cNvPr id="19" name="Овал 1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55576" y="4020140"/>
            <a:ext cx="473325" cy="473325"/>
            <a:chOff x="827584" y="2348880"/>
            <a:chExt cx="585961" cy="585961"/>
          </a:xfrm>
        </p:grpSpPr>
        <p:sp>
          <p:nvSpPr>
            <p:cNvPr id="25" name="Овал 2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55576" y="4714820"/>
            <a:ext cx="473325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55576" y="5444423"/>
            <a:ext cx="473325" cy="473325"/>
            <a:chOff x="827584" y="2348880"/>
            <a:chExt cx="585961" cy="585961"/>
          </a:xfrm>
        </p:grpSpPr>
        <p:sp>
          <p:nvSpPr>
            <p:cNvPr id="28" name="Овал 2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490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Reiter's Disease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251520" y="2015129"/>
            <a:ext cx="8280399" cy="806040"/>
          </a:xfrm>
        </p:spPr>
        <p:txBody>
          <a:bodyPr>
            <a:noAutofit/>
          </a:bodyPr>
          <a:lstStyle/>
          <a:p>
            <a:r>
              <a:rPr lang="ru-RU" dirty="0" smtClean="0"/>
              <a:t>	</a:t>
            </a:r>
            <a:r>
              <a:rPr lang="en-US" dirty="0"/>
              <a:t>The classic triad is urethritis, conjunctivitis, arthritis. + mucosal and skin </a:t>
            </a:r>
            <a:r>
              <a:rPr lang="en-US" dirty="0" smtClean="0"/>
              <a:t>lesions</a:t>
            </a:r>
          </a:p>
          <a:p>
            <a:r>
              <a:rPr lang="ru-RU" dirty="0" smtClean="0"/>
              <a:t>	</a:t>
            </a:r>
            <a:r>
              <a:rPr lang="en-US" dirty="0"/>
              <a:t>A mixed infection is considered to be the causative factor of Reiter’s disease </a:t>
            </a:r>
            <a:r>
              <a:rPr lang="en-US" dirty="0" smtClean="0"/>
              <a:t>(RD): </a:t>
            </a:r>
            <a:r>
              <a:rPr lang="en-US" dirty="0"/>
              <a:t>chlamydial, mycoplasma, salmonella, </a:t>
            </a:r>
            <a:r>
              <a:rPr lang="en-US" dirty="0" err="1"/>
              <a:t>yersiniosis</a:t>
            </a:r>
            <a:r>
              <a:rPr lang="en-US" dirty="0"/>
              <a:t>, trichomonas, gonorrhea, etc.</a:t>
            </a:r>
            <a:endParaRPr lang="ru-RU" dirty="0"/>
          </a:p>
        </p:txBody>
      </p:sp>
      <p:sp>
        <p:nvSpPr>
          <p:cNvPr id="21" name="Текст 1"/>
          <p:cNvSpPr txBox="1">
            <a:spLocks/>
          </p:cNvSpPr>
          <p:nvPr/>
        </p:nvSpPr>
        <p:spPr>
          <a:xfrm>
            <a:off x="684213" y="1174963"/>
            <a:ext cx="8280399" cy="7418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/>
            <a:r>
              <a:rPr lang="ru-RU" b="0" i="1" dirty="0" smtClean="0"/>
              <a:t>(</a:t>
            </a:r>
            <a:r>
              <a:rPr lang="en-US" b="0" i="1" dirty="0"/>
              <a:t>Reiter syndrome, </a:t>
            </a:r>
            <a:r>
              <a:rPr lang="en-US" b="0" i="1" dirty="0" err="1"/>
              <a:t>Fissenge</a:t>
            </a:r>
            <a:r>
              <a:rPr lang="en-US" b="0" i="1" dirty="0"/>
              <a:t>-Leroy syndrome, </a:t>
            </a:r>
            <a:r>
              <a:rPr lang="en-US" b="0" i="1" dirty="0" err="1"/>
              <a:t>urethro</a:t>
            </a:r>
            <a:r>
              <a:rPr lang="en-US" b="0" i="1" dirty="0"/>
              <a:t>-</a:t>
            </a:r>
            <a:r>
              <a:rPr lang="en-US" b="0" i="1" dirty="0" err="1"/>
              <a:t>oculo</a:t>
            </a:r>
            <a:r>
              <a:rPr lang="en-US" b="0" i="1" dirty="0"/>
              <a:t>-synovial syndrome</a:t>
            </a:r>
            <a:r>
              <a:rPr lang="ru-RU" b="0" i="1" dirty="0" smtClean="0"/>
              <a:t>)</a:t>
            </a:r>
            <a:endParaRPr lang="ru-RU" b="0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6703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2 </a:t>
            </a:r>
            <a:r>
              <a:rPr lang="en-US" dirty="0" smtClean="0"/>
              <a:t>VARIATIONS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228901" y="858780"/>
            <a:ext cx="7632700" cy="379435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b="1" dirty="0" smtClean="0"/>
              <a:t>Sporadic</a:t>
            </a:r>
            <a:r>
              <a:rPr lang="ru-RU" dirty="0" smtClean="0"/>
              <a:t> </a:t>
            </a:r>
            <a:r>
              <a:rPr lang="en-US" dirty="0"/>
              <a:t> is a lesion of the genitourinary tract in the form of: urethritis, prostatitis, less often - epididymitis, </a:t>
            </a:r>
            <a:r>
              <a:rPr lang="en-US" dirty="0" err="1"/>
              <a:t>orchitis</a:t>
            </a:r>
            <a:r>
              <a:rPr lang="en-US" dirty="0"/>
              <a:t> in men; </a:t>
            </a:r>
            <a:r>
              <a:rPr lang="en-US" dirty="0" err="1"/>
              <a:t>endocervicitis</a:t>
            </a:r>
            <a:r>
              <a:rPr lang="en-US" dirty="0"/>
              <a:t>, follicular erosion of the cervix, </a:t>
            </a:r>
            <a:r>
              <a:rPr lang="en-US" dirty="0" err="1"/>
              <a:t>adnexitis</a:t>
            </a:r>
            <a:r>
              <a:rPr lang="en-US" dirty="0"/>
              <a:t>, </a:t>
            </a:r>
            <a:r>
              <a:rPr lang="en-US" dirty="0" err="1"/>
              <a:t>salpingitis</a:t>
            </a:r>
            <a:r>
              <a:rPr lang="en-US" dirty="0"/>
              <a:t> - in women. Etiology of inflammation of Chlamydia </a:t>
            </a:r>
            <a:r>
              <a:rPr lang="en-US" dirty="0" err="1"/>
              <a:t>thrahomatis</a:t>
            </a:r>
            <a:r>
              <a:rPr lang="en-US" dirty="0"/>
              <a:t>, less commonly </a:t>
            </a:r>
            <a:r>
              <a:rPr lang="en-US" dirty="0" err="1"/>
              <a:t>Ureaplasma</a:t>
            </a:r>
            <a:r>
              <a:rPr lang="en-US" dirty="0"/>
              <a:t> </a:t>
            </a:r>
            <a:r>
              <a:rPr lang="en-US" dirty="0" err="1"/>
              <a:t>hominis</a:t>
            </a:r>
            <a:r>
              <a:rPr lang="en-US" dirty="0"/>
              <a:t>, </a:t>
            </a:r>
            <a:r>
              <a:rPr lang="en-US" dirty="0" err="1"/>
              <a:t>Micoplasma</a:t>
            </a:r>
            <a:r>
              <a:rPr lang="en-US" dirty="0"/>
              <a:t> </a:t>
            </a:r>
            <a:r>
              <a:rPr lang="en-US" dirty="0" err="1"/>
              <a:t>Henitalium</a:t>
            </a:r>
            <a:r>
              <a:rPr lang="en-US" dirty="0"/>
              <a:t>, mycoplasma</a:t>
            </a:r>
            <a:r>
              <a:rPr lang="en-US" dirty="0" smtClean="0"/>
              <a:t>.</a:t>
            </a:r>
          </a:p>
          <a:p>
            <a:pPr>
              <a:lnSpc>
                <a:spcPct val="100000"/>
              </a:lnSpc>
            </a:pPr>
            <a:r>
              <a:rPr lang="en-US" b="1" dirty="0" smtClean="0"/>
              <a:t>Epidemic</a:t>
            </a:r>
            <a:r>
              <a:rPr lang="ru-RU" dirty="0" smtClean="0"/>
              <a:t> </a:t>
            </a:r>
            <a:r>
              <a:rPr lang="ru-RU" dirty="0"/>
              <a:t>- </a:t>
            </a:r>
            <a:r>
              <a:rPr lang="en-US" dirty="0"/>
              <a:t>after intestinal infection caused by </a:t>
            </a:r>
            <a:r>
              <a:rPr lang="en-US" dirty="0" err="1"/>
              <a:t>Shigella</a:t>
            </a:r>
            <a:r>
              <a:rPr lang="en-US" dirty="0"/>
              <a:t> </a:t>
            </a:r>
            <a:r>
              <a:rPr lang="en-US" dirty="0" err="1"/>
              <a:t>Flexneri</a:t>
            </a:r>
            <a:r>
              <a:rPr lang="en-US" dirty="0"/>
              <a:t>, Yersinia </a:t>
            </a:r>
            <a:r>
              <a:rPr lang="en-US" dirty="0" err="1"/>
              <a:t>enterocolitica</a:t>
            </a:r>
            <a:r>
              <a:rPr lang="en-US" dirty="0"/>
              <a:t>, Salmonella </a:t>
            </a:r>
            <a:r>
              <a:rPr lang="en-US" dirty="0" err="1"/>
              <a:t>thyphymurium</a:t>
            </a:r>
            <a:endParaRPr lang="en-US" dirty="0"/>
          </a:p>
        </p:txBody>
      </p:sp>
      <p:grpSp>
        <p:nvGrpSpPr>
          <p:cNvPr id="5" name="Группа 4"/>
          <p:cNvGrpSpPr/>
          <p:nvPr/>
        </p:nvGrpSpPr>
        <p:grpSpPr>
          <a:xfrm>
            <a:off x="707588" y="1052736"/>
            <a:ext cx="473325" cy="473325"/>
            <a:chOff x="827584" y="2348880"/>
            <a:chExt cx="585961" cy="585961"/>
          </a:xfrm>
        </p:grpSpPr>
        <p:sp>
          <p:nvSpPr>
            <p:cNvPr id="6" name="Овал 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07401" y="3933056"/>
            <a:ext cx="473325" cy="473325"/>
            <a:chOff x="827584" y="2348880"/>
            <a:chExt cx="585961" cy="585961"/>
          </a:xfrm>
        </p:grpSpPr>
        <p:sp>
          <p:nvSpPr>
            <p:cNvPr id="15" name="Овал 1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3594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Eye manifestations in Reiter's syndrome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2" y="975033"/>
            <a:ext cx="5616351" cy="4600362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/>
              <a:t>Conjunctivitis (short-lasting and mild</a:t>
            </a:r>
            <a:r>
              <a:rPr lang="en-US" sz="2600" dirty="0" smtClean="0"/>
              <a:t>)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/>
              <a:t>Less often </a:t>
            </a:r>
            <a:r>
              <a:rPr lang="en-US" sz="2600" dirty="0" smtClean="0"/>
              <a:t>– iritis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 smtClean="0"/>
              <a:t>Uveitis</a:t>
            </a:r>
            <a:endParaRPr lang="ru-RU" sz="2600" dirty="0" smtClean="0"/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 err="1" smtClean="0"/>
              <a:t>Iridocyclitis</a:t>
            </a:r>
            <a:r>
              <a:rPr lang="en-US" sz="2600" dirty="0" smtClean="0"/>
              <a:t> (acute with precipitates on the corneal endothelium, with exudate in the anterior chamber, sometimes even purulent and hemorrhagic)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 smtClean="0"/>
              <a:t>Retinitis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 smtClean="0"/>
              <a:t>Optic </a:t>
            </a:r>
            <a:r>
              <a:rPr lang="en-US" sz="2600" dirty="0"/>
              <a:t>neuritis</a:t>
            </a:r>
            <a:endParaRPr lang="ru-RU" sz="26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774266" y="943616"/>
            <a:ext cx="473325" cy="473325"/>
            <a:chOff x="827584" y="2348880"/>
            <a:chExt cx="585961" cy="585961"/>
          </a:xfrm>
        </p:grpSpPr>
        <p:sp>
          <p:nvSpPr>
            <p:cNvPr id="8" name="Овал 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74266" y="1596724"/>
            <a:ext cx="473325" cy="473325"/>
            <a:chOff x="827584" y="2348880"/>
            <a:chExt cx="585961" cy="585961"/>
          </a:xfrm>
        </p:grpSpPr>
        <p:sp>
          <p:nvSpPr>
            <p:cNvPr id="18" name="Овал 1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0" t="2687" r="18934" b="7219"/>
          <a:stretch/>
        </p:blipFill>
        <p:spPr bwMode="auto">
          <a:xfrm>
            <a:off x="6795974" y="1158796"/>
            <a:ext cx="2206469" cy="2206469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1" t="8428" r="13818" b="9209"/>
          <a:stretch/>
        </p:blipFill>
        <p:spPr bwMode="auto">
          <a:xfrm>
            <a:off x="6816448" y="3666652"/>
            <a:ext cx="2185995" cy="218599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Группа 21"/>
          <p:cNvGrpSpPr/>
          <p:nvPr/>
        </p:nvGrpSpPr>
        <p:grpSpPr>
          <a:xfrm>
            <a:off x="774266" y="2320355"/>
            <a:ext cx="473325" cy="473325"/>
            <a:chOff x="827584" y="2348880"/>
            <a:chExt cx="585961" cy="585961"/>
          </a:xfrm>
        </p:grpSpPr>
        <p:sp>
          <p:nvSpPr>
            <p:cNvPr id="23" name="Овал 2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74266" y="3052951"/>
            <a:ext cx="473325" cy="473325"/>
            <a:chOff x="827584" y="2348880"/>
            <a:chExt cx="585961" cy="585961"/>
          </a:xfrm>
        </p:grpSpPr>
        <p:sp>
          <p:nvSpPr>
            <p:cNvPr id="26" name="Овал 2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74266" y="4370634"/>
            <a:ext cx="473325" cy="473325"/>
            <a:chOff x="827584" y="2348880"/>
            <a:chExt cx="585961" cy="585961"/>
          </a:xfrm>
        </p:grpSpPr>
        <p:sp>
          <p:nvSpPr>
            <p:cNvPr id="29" name="Овал 2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74265" y="5130834"/>
            <a:ext cx="473325" cy="473325"/>
            <a:chOff x="827584" y="2348880"/>
            <a:chExt cx="585961" cy="585961"/>
          </a:xfrm>
        </p:grpSpPr>
        <p:sp>
          <p:nvSpPr>
            <p:cNvPr id="32" name="Овал 3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8542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IRIS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1"/>
            <a:ext cx="8784976" cy="51125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9672" y="1196752"/>
            <a:ext cx="302433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Retinal </a:t>
            </a:r>
            <a:r>
              <a:rPr lang="en-US" sz="1400" dirty="0">
                <a:solidFill>
                  <a:schemeClr val="tx1"/>
                </a:solidFill>
              </a:rPr>
              <a:t>pigment </a:t>
            </a:r>
            <a:r>
              <a:rPr lang="en-US" sz="1400" dirty="0" smtClean="0">
                <a:solidFill>
                  <a:schemeClr val="tx1"/>
                </a:solidFill>
              </a:rPr>
              <a:t>epithelium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48892" y="1700807"/>
            <a:ext cx="100811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Iris crypts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00192" y="980727"/>
            <a:ext cx="1008112" cy="7200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Pupil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812360" y="3068960"/>
            <a:ext cx="1152128" cy="107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Pupilar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margin of iris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72828" y="3051944"/>
            <a:ext cx="1152128" cy="107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Sclera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503412" y="4358016"/>
            <a:ext cx="1079848" cy="649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Iris limb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52984" y="5242582"/>
            <a:ext cx="1943944" cy="649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Radial iris stroma folds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40388" y="5371798"/>
            <a:ext cx="1943944" cy="649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Contracted iris stroma folds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668344" y="4199441"/>
            <a:ext cx="1296144" cy="9372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Ciliary border of iris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657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4" t="9764" b="8002"/>
          <a:stretch>
            <a:fillRect/>
          </a:stretch>
        </p:blipFill>
        <p:spPr bwMode="auto">
          <a:xfrm>
            <a:off x="6013055" y="2264926"/>
            <a:ext cx="1528736" cy="1449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д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r="48518" b="6832"/>
          <a:stretch/>
        </p:blipFill>
        <p:spPr bwMode="auto">
          <a:xfrm>
            <a:off x="7538887" y="2285262"/>
            <a:ext cx="1528736" cy="1460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Syphilitic uveitis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1" y="1954932"/>
            <a:ext cx="4896273" cy="2952328"/>
          </a:xfrm>
        </p:spPr>
        <p:txBody>
          <a:bodyPr>
            <a:noAutofit/>
          </a:bodyPr>
          <a:lstStyle/>
          <a:p>
            <a:r>
              <a:rPr lang="en-US" dirty="0" err="1"/>
              <a:t>Roseolous</a:t>
            </a:r>
            <a:r>
              <a:rPr lang="en-US" dirty="0"/>
              <a:t>, </a:t>
            </a:r>
            <a:r>
              <a:rPr lang="en-US" dirty="0" err="1"/>
              <a:t>papular</a:t>
            </a:r>
            <a:r>
              <a:rPr lang="en-US" dirty="0"/>
              <a:t> </a:t>
            </a:r>
            <a:r>
              <a:rPr lang="en-US" dirty="0" err="1"/>
              <a:t>iridocyclitis</a:t>
            </a:r>
            <a:endParaRPr lang="en-US" dirty="0"/>
          </a:p>
          <a:p>
            <a:r>
              <a:rPr lang="en-US" dirty="0"/>
              <a:t>Diffuse </a:t>
            </a:r>
            <a:r>
              <a:rPr lang="en-US" dirty="0" err="1"/>
              <a:t>iridocyclitis</a:t>
            </a:r>
            <a:endParaRPr lang="en-US" dirty="0"/>
          </a:p>
          <a:p>
            <a:r>
              <a:rPr lang="en-US" dirty="0"/>
              <a:t>Diffuse central </a:t>
            </a:r>
            <a:r>
              <a:rPr lang="en-US" dirty="0" err="1"/>
              <a:t>chorioretinitis</a:t>
            </a:r>
            <a:endParaRPr lang="en-US" dirty="0"/>
          </a:p>
          <a:p>
            <a:r>
              <a:rPr lang="en-US" dirty="0"/>
              <a:t>Peripheral </a:t>
            </a:r>
            <a:r>
              <a:rPr lang="en-US" dirty="0" err="1"/>
              <a:t>Chorioretinitis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755576" y="1916832"/>
            <a:ext cx="473325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755576" y="2785120"/>
            <a:ext cx="473325" cy="473325"/>
            <a:chOff x="827584" y="2348880"/>
            <a:chExt cx="585961" cy="585961"/>
          </a:xfrm>
        </p:grpSpPr>
        <p:sp>
          <p:nvSpPr>
            <p:cNvPr id="25" name="Овал 2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755576" y="3641847"/>
            <a:ext cx="473325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755576" y="4505943"/>
            <a:ext cx="473325" cy="473325"/>
            <a:chOff x="827584" y="2348880"/>
            <a:chExt cx="585961" cy="585961"/>
          </a:xfrm>
        </p:grpSpPr>
        <p:sp>
          <p:nvSpPr>
            <p:cNvPr id="28" name="Овал 2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pic>
        <p:nvPicPr>
          <p:cNvPr id="16" name="Picture 5" descr="picture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93" y="3897224"/>
            <a:ext cx="2812807" cy="231162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  <p:pic>
        <p:nvPicPr>
          <p:cNvPr id="19" name="Picture 4" descr="Treponema pallidum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195" y="0"/>
            <a:ext cx="2812806" cy="2135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5797895"/>
            <a:ext cx="5543971" cy="4394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en-US" altLang="ru-RU" b="0" i="1" dirty="0">
                <a:latin typeface="Myriad Pro Cond" panose="020B0506030403020204" pitchFamily="34" charset="0"/>
                <a:cs typeface="+mn-cs"/>
              </a:rPr>
              <a:t>280-315 people per 100 thousand people</a:t>
            </a:r>
            <a:endParaRPr lang="ru-RU" altLang="ru-RU" b="0" i="1" dirty="0">
              <a:latin typeface="Myriad Pro Cond" panose="020B0506030403020204" pitchFamily="34" charset="0"/>
              <a:cs typeface="+mn-cs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54119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Syphilitic uveitis</a:t>
            </a:r>
            <a:endParaRPr lang="ru-RU" dirty="0"/>
          </a:p>
        </p:txBody>
      </p:sp>
      <p:pic>
        <p:nvPicPr>
          <p:cNvPr id="30" name="Picture 6" descr="picture"/>
          <p:cNvPicPr preferRelativeResize="0"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-14900" r="1518" b="-17070"/>
          <a:stretch/>
        </p:blipFill>
        <p:spPr bwMode="auto">
          <a:xfrm>
            <a:off x="144438" y="1340768"/>
            <a:ext cx="4464496" cy="4464496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31" name="Picture 8" descr="picture"/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0" t="-13250" r="2562" b="-12866"/>
          <a:stretch/>
        </p:blipFill>
        <p:spPr bwMode="auto">
          <a:xfrm>
            <a:off x="4788024" y="1405238"/>
            <a:ext cx="4256010" cy="425601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70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tuberculous uveitis</a:t>
            </a:r>
            <a:r>
              <a:rPr lang="ru-RU" dirty="0" smtClean="0"/>
              <a:t> </a:t>
            </a:r>
            <a:r>
              <a:rPr lang="ru-RU" dirty="0" err="1"/>
              <a:t>увеит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779912" y="1890164"/>
            <a:ext cx="5112547" cy="2952328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Tubercular </a:t>
            </a:r>
            <a:r>
              <a:rPr lang="en-US" sz="2400" dirty="0" err="1"/>
              <a:t>iridocyclitis</a:t>
            </a:r>
            <a:endParaRPr lang="en-US" sz="24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Diffuse </a:t>
            </a:r>
            <a:r>
              <a:rPr lang="en-US" sz="2400" dirty="0" err="1"/>
              <a:t>iridocyclitis</a:t>
            </a:r>
            <a:endParaRPr lang="en-US" sz="2400" dirty="0"/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sz="2400" dirty="0"/>
              <a:t>Choroiditis (solitary granuloma, differential diagnosis with a tumor)</a:t>
            </a:r>
            <a:endParaRPr lang="ru-RU" sz="2400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085489" y="1843007"/>
            <a:ext cx="494232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092832" y="2595807"/>
            <a:ext cx="494232" cy="473325"/>
            <a:chOff x="827584" y="2348880"/>
            <a:chExt cx="585961" cy="585961"/>
          </a:xfrm>
        </p:grpSpPr>
        <p:sp>
          <p:nvSpPr>
            <p:cNvPr id="25" name="Овал 2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092832" y="3371655"/>
            <a:ext cx="494232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pic>
        <p:nvPicPr>
          <p:cNvPr id="30" name="Picture 5" descr="1288938683_876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" t="3779" r="5707" b="5258"/>
          <a:stretch/>
        </p:blipFill>
        <p:spPr bwMode="auto">
          <a:xfrm>
            <a:off x="179512" y="1124744"/>
            <a:ext cx="2520280" cy="258838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1288938621_875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9" t="3346" r="3033" b="5935"/>
          <a:stretch/>
        </p:blipFill>
        <p:spPr bwMode="auto">
          <a:xfrm>
            <a:off x="179512" y="3876881"/>
            <a:ext cx="2720471" cy="2720471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uveitis_organum_visus_090211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94191"/>
            <a:ext cx="5364088" cy="277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5" r="12465"/>
          <a:stretch/>
        </p:blipFill>
        <p:spPr bwMode="auto">
          <a:xfrm>
            <a:off x="6722024" y="169590"/>
            <a:ext cx="2296205" cy="2296205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215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Toxoplasma uveitis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852066" y="1234852"/>
            <a:ext cx="5112547" cy="2952328"/>
          </a:xfrm>
        </p:spPr>
        <p:txBody>
          <a:bodyPr>
            <a:noAutofit/>
          </a:bodyPr>
          <a:lstStyle/>
          <a:p>
            <a:r>
              <a:rPr lang="en-US" dirty="0" err="1"/>
              <a:t>Chloridine</a:t>
            </a:r>
            <a:r>
              <a:rPr lang="en-US" dirty="0"/>
              <a:t> or </a:t>
            </a:r>
            <a:r>
              <a:rPr lang="en-US" dirty="0" err="1"/>
              <a:t>Daraprim</a:t>
            </a:r>
            <a:r>
              <a:rPr lang="en-US" dirty="0"/>
              <a:t>, </a:t>
            </a:r>
            <a:r>
              <a:rPr lang="en-US" dirty="0" err="1"/>
              <a:t>Thindurin</a:t>
            </a:r>
            <a:endParaRPr lang="en-US" dirty="0"/>
          </a:p>
          <a:p>
            <a:r>
              <a:rPr lang="en-US" dirty="0"/>
              <a:t>Sulfathiazole with corticosteroids and folic </a:t>
            </a:r>
            <a:r>
              <a:rPr lang="en-US" dirty="0" smtClean="0"/>
              <a:t>acid</a:t>
            </a:r>
          </a:p>
          <a:p>
            <a:r>
              <a:rPr lang="en-US" dirty="0" err="1" smtClean="0"/>
              <a:t>Spiramycin</a:t>
            </a:r>
            <a:r>
              <a:rPr lang="en-US" dirty="0"/>
              <a:t>, chlortetracycline, </a:t>
            </a:r>
            <a:r>
              <a:rPr lang="en-US" dirty="0" err="1"/>
              <a:t>lincomycin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3275732" y="1196752"/>
            <a:ext cx="494232" cy="473325"/>
            <a:chOff x="827584" y="2348880"/>
            <a:chExt cx="585961" cy="585961"/>
          </a:xfrm>
        </p:grpSpPr>
        <p:sp>
          <p:nvSpPr>
            <p:cNvPr id="10" name="Овал 9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275732" y="2065040"/>
            <a:ext cx="494232" cy="473325"/>
            <a:chOff x="827584" y="2348880"/>
            <a:chExt cx="585961" cy="585961"/>
          </a:xfrm>
        </p:grpSpPr>
        <p:sp>
          <p:nvSpPr>
            <p:cNvPr id="25" name="Овал 2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275732" y="3284984"/>
            <a:ext cx="494232" cy="473325"/>
            <a:chOff x="827584" y="2348880"/>
            <a:chExt cx="585961" cy="585961"/>
          </a:xfrm>
        </p:grpSpPr>
        <p:sp>
          <p:nvSpPr>
            <p:cNvPr id="22" name="Овал 2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pic>
        <p:nvPicPr>
          <p:cNvPr id="16" name="Picture 5" descr="01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6" t="4283" r="15287" b="2975"/>
          <a:stretch/>
        </p:blipFill>
        <p:spPr bwMode="auto">
          <a:xfrm>
            <a:off x="143618" y="1161473"/>
            <a:ext cx="2726260" cy="2726260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http://www.ophthalm.com/content/Patologiya_sosudistoi_obolochki.files/Toxoplazm.jpg"/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7973" y="4162209"/>
            <a:ext cx="2651905" cy="253789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2008-hm-26-mediu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52321" y="3887733"/>
            <a:ext cx="1691680" cy="234955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8059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3045" y="1650143"/>
            <a:ext cx="5629973" cy="3674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Toxoplasma uveitis</a:t>
            </a:r>
            <a:endParaRPr lang="ru-RU" dirty="0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5538"/>
            <a:ext cx="3790950" cy="464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17082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Toxoplasma uveitis</a:t>
            </a:r>
            <a:endParaRPr lang="ru-RU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" t="-13892" r="-196" b="-17419"/>
          <a:stretch/>
        </p:blipFill>
        <p:spPr bwMode="auto">
          <a:xfrm>
            <a:off x="-7484" y="1755068"/>
            <a:ext cx="3347864" cy="3347864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9" t="-2845" r="1269" b="-9267"/>
          <a:stretch/>
        </p:blipFill>
        <p:spPr bwMode="auto">
          <a:xfrm>
            <a:off x="3304229" y="2031726"/>
            <a:ext cx="2837433" cy="2837433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" t="-9935" r="1178" b="-8008"/>
          <a:stretch/>
        </p:blipFill>
        <p:spPr bwMode="auto">
          <a:xfrm>
            <a:off x="6135961" y="1877004"/>
            <a:ext cx="2972543" cy="2972543"/>
          </a:xfrm>
          <a:prstGeom prst="ellipse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854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ru-RU" dirty="0"/>
              <a:t> </a:t>
            </a:r>
            <a:r>
              <a:rPr lang="en-US" dirty="0"/>
              <a:t>Toxoplasma </a:t>
            </a:r>
            <a:r>
              <a:rPr lang="en-US" dirty="0" smtClean="0"/>
              <a:t>diagnostics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331913" y="1124768"/>
            <a:ext cx="7632700" cy="5041082"/>
          </a:xfrm>
        </p:spPr>
        <p:txBody>
          <a:bodyPr>
            <a:noAutofit/>
          </a:bodyPr>
          <a:lstStyle/>
          <a:p>
            <a:r>
              <a:rPr lang="en-US" dirty="0" err="1"/>
              <a:t>Toxoplasmin</a:t>
            </a:r>
            <a:r>
              <a:rPr lang="en-US" dirty="0"/>
              <a:t> skin tests</a:t>
            </a:r>
          </a:p>
          <a:p>
            <a:r>
              <a:rPr lang="en-US" dirty="0" err="1"/>
              <a:t>Saybin</a:t>
            </a:r>
            <a:r>
              <a:rPr lang="en-US" dirty="0"/>
              <a:t> Feldman's </a:t>
            </a:r>
            <a:r>
              <a:rPr lang="en-US" dirty="0" smtClean="0"/>
              <a:t>reaction</a:t>
            </a:r>
          </a:p>
          <a:p>
            <a:r>
              <a:rPr lang="en-US" dirty="0" smtClean="0"/>
              <a:t>CFT</a:t>
            </a:r>
            <a:endParaRPr lang="ru-RU" dirty="0" smtClean="0"/>
          </a:p>
          <a:p>
            <a:r>
              <a:rPr lang="en-US" dirty="0"/>
              <a:t>Indirect </a:t>
            </a:r>
            <a:r>
              <a:rPr lang="en-US" dirty="0" err="1"/>
              <a:t>hemagglutination</a:t>
            </a:r>
            <a:r>
              <a:rPr lang="en-US" dirty="0"/>
              <a:t> reaction</a:t>
            </a:r>
          </a:p>
          <a:p>
            <a:r>
              <a:rPr lang="en-US" dirty="0"/>
              <a:t>Immunofluorescence Reaction</a:t>
            </a:r>
          </a:p>
          <a:p>
            <a:r>
              <a:rPr lang="en-US" dirty="0"/>
              <a:t>Labeled antibody enzyme (in serum and anterior chamber moisture)</a:t>
            </a:r>
            <a:endParaRPr lang="ru-RU" sz="2600" dirty="0"/>
          </a:p>
        </p:txBody>
      </p:sp>
      <p:grpSp>
        <p:nvGrpSpPr>
          <p:cNvPr id="7" name="Группа 6"/>
          <p:cNvGrpSpPr/>
          <p:nvPr/>
        </p:nvGrpSpPr>
        <p:grpSpPr>
          <a:xfrm>
            <a:off x="755576" y="1095716"/>
            <a:ext cx="473325" cy="473325"/>
            <a:chOff x="827584" y="2348880"/>
            <a:chExt cx="585961" cy="585961"/>
          </a:xfrm>
        </p:grpSpPr>
        <p:sp>
          <p:nvSpPr>
            <p:cNvPr id="8" name="Овал 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755576" y="1945298"/>
            <a:ext cx="473325" cy="473325"/>
            <a:chOff x="827584" y="2348880"/>
            <a:chExt cx="585961" cy="585961"/>
          </a:xfrm>
        </p:grpSpPr>
        <p:sp>
          <p:nvSpPr>
            <p:cNvPr id="18" name="Овал 1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755576" y="2824470"/>
            <a:ext cx="473325" cy="473325"/>
            <a:chOff x="827584" y="2348880"/>
            <a:chExt cx="585961" cy="585961"/>
          </a:xfrm>
        </p:grpSpPr>
        <p:sp>
          <p:nvSpPr>
            <p:cNvPr id="23" name="Овал 22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755576" y="3689707"/>
            <a:ext cx="473325" cy="473325"/>
            <a:chOff x="827584" y="2348880"/>
            <a:chExt cx="585961" cy="585961"/>
          </a:xfrm>
        </p:grpSpPr>
        <p:sp>
          <p:nvSpPr>
            <p:cNvPr id="26" name="Овал 25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28" name="Группа 27"/>
          <p:cNvGrpSpPr/>
          <p:nvPr/>
        </p:nvGrpSpPr>
        <p:grpSpPr>
          <a:xfrm>
            <a:off x="755576" y="4537586"/>
            <a:ext cx="473325" cy="473325"/>
            <a:chOff x="827584" y="2348880"/>
            <a:chExt cx="585961" cy="585961"/>
          </a:xfrm>
        </p:grpSpPr>
        <p:sp>
          <p:nvSpPr>
            <p:cNvPr id="29" name="Овал 28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55576" y="5416758"/>
            <a:ext cx="473325" cy="473325"/>
            <a:chOff x="827584" y="2348880"/>
            <a:chExt cx="585961" cy="585961"/>
          </a:xfrm>
        </p:grpSpPr>
        <p:sp>
          <p:nvSpPr>
            <p:cNvPr id="32" name="Овал 31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1721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leprosy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1081202"/>
            <a:ext cx="8280400" cy="5227556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 smtClean="0"/>
              <a:t>Causative </a:t>
            </a:r>
            <a:r>
              <a:rPr lang="en-US" sz="2600" dirty="0"/>
              <a:t>agent - Mycobacterium </a:t>
            </a:r>
            <a:r>
              <a:rPr lang="en-US" sz="2600" dirty="0" err="1"/>
              <a:t>leprae</a:t>
            </a:r>
            <a:r>
              <a:rPr lang="en-US" sz="2600" dirty="0"/>
              <a:t> has tropism to the skin, peripheral nervous system and the anterior segment of the eye. </a:t>
            </a:r>
            <a:r>
              <a:rPr lang="en-US" sz="2600" dirty="0" smtClean="0"/>
              <a:t>Airborne or skin damage transmitted. </a:t>
            </a:r>
            <a:r>
              <a:rPr lang="en-US" sz="2600" dirty="0"/>
              <a:t>Diagnosis: microscopic and histological examination of the skin, PCR</a:t>
            </a:r>
            <a:r>
              <a:rPr lang="en-US" sz="2600" dirty="0" smtClean="0"/>
              <a:t>.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b="1" dirty="0" smtClean="0"/>
              <a:t>Acute iritis </a:t>
            </a:r>
            <a:r>
              <a:rPr lang="ru-RU" sz="2600" dirty="0" smtClean="0"/>
              <a:t>– </a:t>
            </a:r>
            <a:r>
              <a:rPr lang="en-US" sz="2600" dirty="0"/>
              <a:t>the effect of immune complexes on the iris, local treatment with </a:t>
            </a:r>
            <a:r>
              <a:rPr lang="en-US" sz="2600" dirty="0" smtClean="0"/>
              <a:t>steroids.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b="1" dirty="0" smtClean="0"/>
              <a:t>Chronic iritis </a:t>
            </a:r>
            <a:r>
              <a:rPr lang="ru-RU" sz="2600" dirty="0" smtClean="0"/>
              <a:t>– </a:t>
            </a:r>
            <a:r>
              <a:rPr lang="en-US" sz="2600" dirty="0"/>
              <a:t>invasion of bacilli with the development of </a:t>
            </a:r>
            <a:r>
              <a:rPr lang="en-US" sz="2600" dirty="0" err="1"/>
              <a:t>neuroparalytic</a:t>
            </a:r>
            <a:r>
              <a:rPr lang="en-US" sz="2600" dirty="0"/>
              <a:t> inflammation with damage to the nerves of the iris</a:t>
            </a:r>
            <a:r>
              <a:rPr lang="en-US" sz="2600" dirty="0" smtClean="0"/>
              <a:t>.</a:t>
            </a:r>
          </a:p>
          <a:p>
            <a:pPr>
              <a:lnSpc>
                <a:spcPts val="2600"/>
              </a:lnSpc>
              <a:spcBef>
                <a:spcPts val="1500"/>
              </a:spcBef>
              <a:spcAft>
                <a:spcPts val="1500"/>
              </a:spcAft>
            </a:pPr>
            <a:r>
              <a:rPr lang="en-US" sz="2600" dirty="0"/>
              <a:t>The pathognomonic sign is the formation of small, shiny "pearls" along the pupil edge, then they increase, fall into the anterior chamber and disappear.</a:t>
            </a:r>
            <a:endParaRPr lang="ru-RU" sz="2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9319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leprosy</a:t>
            </a:r>
            <a:endParaRPr lang="ru-RU" dirty="0"/>
          </a:p>
        </p:txBody>
      </p:sp>
      <p:pic>
        <p:nvPicPr>
          <p:cNvPr id="6" name="Picture 7" descr="bacteria-care-ne-omoara-pe-toti-57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0001"/>
          <a:stretch>
            <a:fillRect/>
          </a:stretch>
        </p:blipFill>
        <p:spPr bwMode="auto">
          <a:xfrm>
            <a:off x="179512" y="1125538"/>
            <a:ext cx="3545493" cy="235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bacterium%20by%20National%20Hansen%27s%20Disease%20Muse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5607" y="1153823"/>
            <a:ext cx="2878881" cy="238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picture"/>
          <p:cNvPicPr preferRelativeResize="0"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" t="-569" r="-20" b="15"/>
          <a:stretch/>
        </p:blipFill>
        <p:spPr bwMode="auto">
          <a:xfrm>
            <a:off x="2483768" y="2204865"/>
            <a:ext cx="4176464" cy="3960439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9118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leprosy</a:t>
            </a:r>
            <a:r>
              <a:rPr lang="ru-RU" dirty="0" smtClean="0"/>
              <a:t> (</a:t>
            </a:r>
            <a:r>
              <a:rPr lang="en-US" dirty="0" smtClean="0"/>
              <a:t>manifestations and outcomes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1124745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 err="1"/>
              <a:t>Madarosis</a:t>
            </a:r>
            <a:r>
              <a:rPr lang="en-US" dirty="0"/>
              <a:t>, </a:t>
            </a:r>
            <a:r>
              <a:rPr lang="en-US" dirty="0" err="1"/>
              <a:t>trichiasis</a:t>
            </a:r>
            <a:r>
              <a:rPr lang="en-US" dirty="0"/>
              <a:t>, conjunctivitis, </a:t>
            </a:r>
            <a:r>
              <a:rPr lang="en-US" dirty="0" err="1"/>
              <a:t>episiscleritis</a:t>
            </a:r>
            <a:r>
              <a:rPr lang="en-US" dirty="0"/>
              <a:t>, keratitis, </a:t>
            </a:r>
            <a:r>
              <a:rPr lang="en-US" dirty="0" err="1"/>
              <a:t>scleritis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9" name="Текст 1"/>
          <p:cNvSpPr txBox="1">
            <a:spLocks/>
          </p:cNvSpPr>
          <p:nvPr/>
        </p:nvSpPr>
        <p:spPr>
          <a:xfrm>
            <a:off x="677587" y="1772816"/>
            <a:ext cx="3894413" cy="1152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1000"/>
              </a:spcBef>
              <a:spcAft>
                <a:spcPts val="1000"/>
              </a:spcAft>
            </a:pPr>
            <a:r>
              <a:rPr lang="en-US" b="0" dirty="0" err="1"/>
              <a:t>Myosis</a:t>
            </a:r>
            <a:r>
              <a:rPr lang="en-US" b="0" dirty="0"/>
              <a:t> and </a:t>
            </a:r>
            <a:r>
              <a:rPr lang="en-US" b="0" dirty="0" smtClean="0"/>
              <a:t>iris atrophy in </a:t>
            </a:r>
            <a:r>
              <a:rPr lang="en-US" b="0" dirty="0"/>
              <a:t>chronic </a:t>
            </a:r>
            <a:r>
              <a:rPr lang="en-US" b="0" dirty="0" err="1"/>
              <a:t>lepromatous</a:t>
            </a:r>
            <a:r>
              <a:rPr lang="en-US" b="0" dirty="0"/>
              <a:t> iritis</a:t>
            </a:r>
            <a:endParaRPr lang="ru-RU" b="0" dirty="0"/>
          </a:p>
        </p:txBody>
      </p:sp>
      <p:sp>
        <p:nvSpPr>
          <p:cNvPr id="20" name="Текст 1"/>
          <p:cNvSpPr txBox="1">
            <a:spLocks/>
          </p:cNvSpPr>
          <p:nvPr/>
        </p:nvSpPr>
        <p:spPr>
          <a:xfrm>
            <a:off x="5070200" y="1700808"/>
            <a:ext cx="3894413" cy="24482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800"/>
              </a:lnSpc>
              <a:spcBef>
                <a:spcPts val="2000"/>
              </a:spcBef>
              <a:spcAft>
                <a:spcPts val="2000"/>
              </a:spcAft>
              <a:buClr>
                <a:srgbClr val="EE0060"/>
              </a:buClr>
              <a:buFont typeface="Myriad Pro Cond" panose="020B0506030403020204" pitchFamily="34" charset="0"/>
              <a:buNone/>
              <a:defRPr lang="ru-RU" sz="2800" kern="1200" smtClean="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1000"/>
              </a:spcBef>
              <a:spcAft>
                <a:spcPts val="1000"/>
              </a:spcAft>
            </a:pPr>
            <a:r>
              <a:rPr lang="en-US" b="0" dirty="0" err="1"/>
              <a:t>Trichiasis</a:t>
            </a:r>
            <a:r>
              <a:rPr lang="en-US" b="0" dirty="0"/>
              <a:t>, </a:t>
            </a:r>
            <a:r>
              <a:rPr lang="en-US" b="0" dirty="0" err="1"/>
              <a:t>lagophthalmus</a:t>
            </a:r>
            <a:r>
              <a:rPr lang="en-US" b="0" dirty="0"/>
              <a:t> (paralysis and facial anesthesia due to damage to the facial and trigeminal </a:t>
            </a:r>
            <a:r>
              <a:rPr lang="en-US" b="0" dirty="0" smtClean="0"/>
              <a:t>nerves)</a:t>
            </a:r>
          </a:p>
          <a:p>
            <a:pPr fontAlgn="auto">
              <a:spcBef>
                <a:spcPts val="1000"/>
              </a:spcBef>
              <a:spcAft>
                <a:spcPts val="1000"/>
              </a:spcAft>
            </a:pPr>
            <a:r>
              <a:rPr lang="en-US" b="0" dirty="0" smtClean="0"/>
              <a:t>The </a:t>
            </a:r>
            <a:r>
              <a:rPr lang="en-US" b="0" dirty="0"/>
              <a:t>development of keratitis with </a:t>
            </a:r>
            <a:r>
              <a:rPr lang="en-US" b="0" dirty="0" smtClean="0"/>
              <a:t>subsequent thorn formation</a:t>
            </a:r>
            <a:endParaRPr lang="en-US" b="0" dirty="0"/>
          </a:p>
        </p:txBody>
      </p:sp>
      <p:pic>
        <p:nvPicPr>
          <p:cNvPr id="21" name="Picture 2" descr="picture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0" y="3586235"/>
            <a:ext cx="4962696" cy="3304963"/>
          </a:xfrm>
          <a:prstGeom prst="rect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</p:spPr>
      </p:pic>
      <p:pic>
        <p:nvPicPr>
          <p:cNvPr id="28" name="Picture 3" descr="picture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506" y="4503771"/>
            <a:ext cx="4170535" cy="236829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587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IRIS FUNCTIONS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17456"/>
            <a:ext cx="8604448" cy="54478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4" y="908720"/>
            <a:ext cx="5760640" cy="4392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Shielding from the excess light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Light diaphragm (reflex dosage of light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Separating diaphragm (separates the anterior and posterior </a:t>
            </a:r>
            <a:r>
              <a:rPr lang="en-US" sz="2400" dirty="0" smtClean="0">
                <a:solidFill>
                  <a:schemeClr val="tx1"/>
                </a:solidFill>
              </a:rPr>
              <a:t>eye segments)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Participation in the intraocular fluid </a:t>
            </a:r>
            <a:r>
              <a:rPr lang="en-US" sz="2400" dirty="0" smtClean="0">
                <a:solidFill>
                  <a:schemeClr val="tx1"/>
                </a:solidFill>
              </a:rPr>
              <a:t>circulation and accommodation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Trophism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and thermoregulation</a:t>
            </a:r>
            <a:endParaRPr lang="ru-RU" sz="2400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7131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sz="3000" dirty="0"/>
              <a:t>General principles for the treatment of </a:t>
            </a:r>
            <a:r>
              <a:rPr lang="en-US" sz="3000" dirty="0" smtClean="0"/>
              <a:t>uveitis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sz="3000" dirty="0" smtClean="0"/>
              <a:t>(</a:t>
            </a:r>
            <a:r>
              <a:rPr lang="en-US" sz="3000" dirty="0" err="1"/>
              <a:t>iridocyclitis</a:t>
            </a:r>
            <a:r>
              <a:rPr lang="en-US" sz="3000" dirty="0"/>
              <a:t>, </a:t>
            </a:r>
            <a:r>
              <a:rPr lang="en-US" sz="3000" dirty="0" err="1"/>
              <a:t>chorioretinitis</a:t>
            </a:r>
            <a:r>
              <a:rPr lang="ru-RU" sz="3000" dirty="0" smtClean="0"/>
              <a:t>)</a:t>
            </a:r>
            <a:endParaRPr lang="ru-RU" sz="3000" dirty="0"/>
          </a:p>
        </p:txBody>
      </p:sp>
      <p:sp>
        <p:nvSpPr>
          <p:cNvPr id="5" name="Заголовок 3"/>
          <p:cNvSpPr>
            <a:spLocks noGrp="1"/>
          </p:cNvSpPr>
          <p:nvPr>
            <p:ph idx="1"/>
          </p:nvPr>
        </p:nvSpPr>
        <p:spPr>
          <a:xfrm>
            <a:off x="683568" y="1412776"/>
            <a:ext cx="8275641" cy="3671614"/>
          </a:xfrm>
        </p:spPr>
        <p:txBody>
          <a:bodyPr>
            <a:normAutofit/>
          </a:bodyPr>
          <a:lstStyle/>
          <a:p>
            <a:pPr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err="1"/>
              <a:t>Midriatics</a:t>
            </a:r>
            <a:r>
              <a:rPr lang="en-US" dirty="0"/>
              <a:t>,</a:t>
            </a:r>
          </a:p>
          <a:p>
            <a:pPr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Steroids,</a:t>
            </a:r>
          </a:p>
          <a:p>
            <a:pPr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/>
              <a:t>Systemic immunosuppressive drugs</a:t>
            </a:r>
            <a:r>
              <a:rPr lang="en-US" dirty="0" smtClean="0"/>
              <a:t>;</a:t>
            </a:r>
          </a:p>
          <a:p>
            <a:pPr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In case of </a:t>
            </a:r>
            <a:r>
              <a:rPr lang="en-US" dirty="0"/>
              <a:t>uveitis of infectious etiology - antimicrobial and antiviral agents</a:t>
            </a:r>
            <a:r>
              <a:rPr lang="en-US" dirty="0" smtClean="0"/>
              <a:t>,</a:t>
            </a:r>
          </a:p>
          <a:p>
            <a:pPr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In case of systemic diseases </a:t>
            </a:r>
            <a:r>
              <a:rPr lang="ru-RU" dirty="0" smtClean="0"/>
              <a:t>–</a:t>
            </a:r>
            <a:r>
              <a:rPr lang="en-US" dirty="0" smtClean="0"/>
              <a:t> NASID</a:t>
            </a:r>
            <a:r>
              <a:rPr lang="ru-RU" dirty="0" smtClean="0"/>
              <a:t>, </a:t>
            </a:r>
            <a:r>
              <a:rPr lang="en-US" dirty="0" err="1" smtClean="0"/>
              <a:t>cytostatics</a:t>
            </a:r>
            <a:r>
              <a:rPr lang="ru-RU" dirty="0" smtClean="0"/>
              <a:t>, </a:t>
            </a:r>
          </a:p>
          <a:p>
            <a:pPr>
              <a:lnSpc>
                <a:spcPts val="38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dirty="0" smtClean="0"/>
              <a:t>With </a:t>
            </a:r>
            <a:r>
              <a:rPr lang="en-US" dirty="0"/>
              <a:t>allergic lesions - </a:t>
            </a:r>
            <a:r>
              <a:rPr lang="en-US" dirty="0" smtClean="0"/>
              <a:t>antihistamines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14402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169590"/>
            <a:ext cx="5472336" cy="379090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Surgical treatment of uveitis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7504" y="995242"/>
            <a:ext cx="8857109" cy="5185122"/>
          </a:xfrm>
        </p:spPr>
        <p:txBody>
          <a:bodyPr>
            <a:noAutofit/>
          </a:bodyPr>
          <a:lstStyle/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en-US" dirty="0" smtClean="0"/>
              <a:t>Paracentesis</a:t>
            </a:r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en-US" dirty="0" err="1"/>
              <a:t>Iridectomy</a:t>
            </a:r>
            <a:r>
              <a:rPr lang="en-US" dirty="0"/>
              <a:t>: complete, basal, optical. </a:t>
            </a:r>
            <a:r>
              <a:rPr lang="en-US" dirty="0" smtClean="0"/>
              <a:t>Laser</a:t>
            </a:r>
            <a:r>
              <a:rPr lang="ru-RU" dirty="0" smtClean="0"/>
              <a:t> </a:t>
            </a:r>
            <a:r>
              <a:rPr lang="en-US" dirty="0" err="1"/>
              <a:t>Iridectomy</a:t>
            </a:r>
            <a:r>
              <a:rPr lang="en-US" dirty="0"/>
              <a:t> </a:t>
            </a:r>
            <a:endParaRPr lang="en-US" dirty="0" smtClean="0"/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Complicated cataract </a:t>
            </a:r>
            <a:r>
              <a:rPr lang="en-US" dirty="0" smtClean="0"/>
              <a:t>extraction</a:t>
            </a:r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Retinal laser coagulation in </a:t>
            </a:r>
            <a:r>
              <a:rPr lang="en-US" dirty="0" smtClean="0"/>
              <a:t>patchy processes</a:t>
            </a:r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Surgery for retinal detachment: </a:t>
            </a:r>
            <a:r>
              <a:rPr lang="en-US" dirty="0" smtClean="0"/>
              <a:t>traction detachment</a:t>
            </a:r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en-US" dirty="0" smtClean="0"/>
              <a:t>Replacement of vitreous with </a:t>
            </a:r>
            <a:r>
              <a:rPr lang="en-US" dirty="0"/>
              <a:t>solutions, gas with </a:t>
            </a:r>
            <a:r>
              <a:rPr lang="en-US" dirty="0" smtClean="0"/>
              <a:t>antibiotics</a:t>
            </a:r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en-US" dirty="0" smtClean="0"/>
              <a:t>Enucleation</a:t>
            </a:r>
          </a:p>
          <a:p>
            <a:pPr marL="457200" indent="-457200">
              <a:spcBef>
                <a:spcPts val="1300"/>
              </a:spcBef>
              <a:spcAft>
                <a:spcPts val="130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Evisceration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54496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Inflammatory damage </a:t>
            </a:r>
            <a:r>
              <a:rPr lang="en-US" dirty="0"/>
              <a:t>to </a:t>
            </a:r>
            <a:r>
              <a:rPr lang="en-US" dirty="0" smtClean="0"/>
              <a:t>healthy eye, </a:t>
            </a:r>
            <a:r>
              <a:rPr lang="en-US" dirty="0"/>
              <a:t>which occurs against the background of an injury or other disease of the second eye. In most cases, </a:t>
            </a:r>
            <a:r>
              <a:rPr lang="en-US" dirty="0" err="1"/>
              <a:t>ophthalmia</a:t>
            </a:r>
            <a:r>
              <a:rPr lang="en-US" dirty="0"/>
              <a:t> occurs as anterior uveitis.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64891" y="476672"/>
            <a:ext cx="7812088" cy="504056"/>
          </a:xfrm>
        </p:spPr>
        <p:txBody>
          <a:bodyPr/>
          <a:lstStyle/>
          <a:p>
            <a:r>
              <a:rPr lang="en-US" dirty="0"/>
              <a:t>sympathetic </a:t>
            </a:r>
            <a:r>
              <a:rPr lang="en-US" dirty="0" err="1"/>
              <a:t>ophthalmia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8" y="3212976"/>
            <a:ext cx="8626212" cy="274358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5536" y="5517232"/>
            <a:ext cx="1296144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solidFill>
                  <a:srgbClr val="FFC000"/>
                </a:solidFill>
              </a:rPr>
              <a:t>Precipitates</a:t>
            </a:r>
            <a:endParaRPr lang="ru-RU" sz="1800" b="0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483768" y="5517232"/>
            <a:ext cx="2088232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solidFill>
                  <a:srgbClr val="FFC000"/>
                </a:solidFill>
              </a:rPr>
              <a:t>Posterior </a:t>
            </a:r>
            <a:r>
              <a:rPr lang="en-US" sz="1800" b="0" dirty="0" err="1" smtClean="0">
                <a:solidFill>
                  <a:srgbClr val="FFC000"/>
                </a:solidFill>
              </a:rPr>
              <a:t>synechiae</a:t>
            </a:r>
            <a:endParaRPr lang="ru-RU" sz="1800" b="0" dirty="0">
              <a:solidFill>
                <a:srgbClr val="FFC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092280" y="5517232"/>
            <a:ext cx="1728192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>
                <a:solidFill>
                  <a:srgbClr val="FFC000"/>
                </a:solidFill>
              </a:rPr>
              <a:t>neuroretinitis</a:t>
            </a:r>
            <a:endParaRPr lang="ru-RU" sz="1800" b="0" dirty="0">
              <a:solidFill>
                <a:srgbClr val="FFC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826790" y="5517232"/>
            <a:ext cx="1833441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0" dirty="0" smtClean="0">
                <a:solidFill>
                  <a:srgbClr val="FFC000"/>
                </a:solidFill>
              </a:rPr>
              <a:t>Exudate in the AC</a:t>
            </a:r>
            <a:endParaRPr lang="ru-RU" sz="1800" b="0" dirty="0">
              <a:solidFill>
                <a:srgbClr val="FFC0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50880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Serous (serous </a:t>
            </a:r>
            <a:r>
              <a:rPr lang="en-US" dirty="0" err="1"/>
              <a:t>iridocyclitis</a:t>
            </a:r>
            <a:r>
              <a:rPr lang="en-US" dirty="0"/>
              <a:t> develops). It proceeds easily, </a:t>
            </a:r>
            <a:r>
              <a:rPr lang="en-US" dirty="0" smtClean="0"/>
              <a:t>and in </a:t>
            </a:r>
            <a:r>
              <a:rPr lang="en-US" dirty="0"/>
              <a:t>the vast majority of cases does not affect visual acuity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Combined</a:t>
            </a:r>
            <a:r>
              <a:rPr lang="ru-RU" dirty="0" smtClean="0"/>
              <a:t> </a:t>
            </a:r>
            <a:r>
              <a:rPr lang="en-US" dirty="0"/>
              <a:t>(May be accompanied by optic neuritis </a:t>
            </a:r>
            <a:r>
              <a:rPr lang="en-US" dirty="0" smtClean="0"/>
              <a:t>secondary to severe plastic </a:t>
            </a:r>
            <a:r>
              <a:rPr lang="en-US" dirty="0" err="1"/>
              <a:t>iridocyclitis</a:t>
            </a:r>
            <a:r>
              <a:rPr lang="en-US" dirty="0"/>
              <a:t> or </a:t>
            </a:r>
            <a:r>
              <a:rPr lang="en-US" dirty="0" err="1"/>
              <a:t>symblepharon</a:t>
            </a:r>
            <a:r>
              <a:rPr lang="en-US" dirty="0"/>
              <a:t>). </a:t>
            </a:r>
            <a:r>
              <a:rPr lang="en-US" dirty="0" smtClean="0"/>
              <a:t>Inflammatory </a:t>
            </a:r>
            <a:r>
              <a:rPr lang="en-US" dirty="0"/>
              <a:t>process of this type is more common than others. Often ends </a:t>
            </a:r>
            <a:r>
              <a:rPr lang="en-US" dirty="0" smtClean="0"/>
              <a:t>up with complete </a:t>
            </a:r>
            <a:r>
              <a:rPr lang="en-US" dirty="0"/>
              <a:t>loss of </a:t>
            </a:r>
            <a:r>
              <a:rPr lang="en-US" dirty="0" smtClean="0"/>
              <a:t>vision.</a:t>
            </a:r>
          </a:p>
          <a:p>
            <a:pPr marL="0" indent="0">
              <a:buNone/>
            </a:pPr>
            <a:r>
              <a:rPr lang="en-US" dirty="0" err="1"/>
              <a:t>Neuritic</a:t>
            </a:r>
            <a:r>
              <a:rPr lang="en-US" dirty="0"/>
              <a:t> </a:t>
            </a:r>
            <a:r>
              <a:rPr lang="en-US" dirty="0" smtClean="0"/>
              <a:t>(blind </a:t>
            </a:r>
            <a:r>
              <a:rPr lang="en-US" dirty="0"/>
              <a:t>spot increases, sensitivity to colors sharply decreases, photophobia develops). Pathology is rare and, as a rule, is diagnosed as an independent disease. At the beginning of neurotic sympathetic </a:t>
            </a:r>
            <a:r>
              <a:rPr lang="en-US" dirty="0" err="1"/>
              <a:t>ophthalmia</a:t>
            </a:r>
            <a:r>
              <a:rPr lang="en-US" dirty="0"/>
              <a:t>, characteristic symptoms are absent.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50316" y="404664"/>
            <a:ext cx="7812088" cy="504056"/>
          </a:xfrm>
        </p:spPr>
        <p:txBody>
          <a:bodyPr/>
          <a:lstStyle/>
          <a:p>
            <a:r>
              <a:rPr lang="ru-RU" dirty="0" smtClean="0"/>
              <a:t>3 </a:t>
            </a:r>
            <a:r>
              <a:rPr lang="en-US" dirty="0"/>
              <a:t>types of sympathetic </a:t>
            </a:r>
            <a:r>
              <a:rPr lang="en-US" dirty="0" err="1"/>
              <a:t>ophthalmia</a:t>
            </a:r>
            <a:endParaRPr lang="ru-RU" dirty="0"/>
          </a:p>
        </p:txBody>
      </p:sp>
      <p:grpSp>
        <p:nvGrpSpPr>
          <p:cNvPr id="4" name="Группа 3"/>
          <p:cNvGrpSpPr/>
          <p:nvPr/>
        </p:nvGrpSpPr>
        <p:grpSpPr>
          <a:xfrm>
            <a:off x="215646" y="1125538"/>
            <a:ext cx="473325" cy="473325"/>
            <a:chOff x="827584" y="2348880"/>
            <a:chExt cx="585961" cy="585961"/>
          </a:xfrm>
        </p:grpSpPr>
        <p:sp>
          <p:nvSpPr>
            <p:cNvPr id="5" name="Овал 4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192810" y="2204864"/>
            <a:ext cx="473325" cy="473325"/>
            <a:chOff x="827584" y="2348880"/>
            <a:chExt cx="585961" cy="585961"/>
          </a:xfrm>
        </p:grpSpPr>
        <p:sp>
          <p:nvSpPr>
            <p:cNvPr id="8" name="Овал 7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92809" y="3717032"/>
            <a:ext cx="473325" cy="473325"/>
            <a:chOff x="827584" y="2348880"/>
            <a:chExt cx="585961" cy="585961"/>
          </a:xfrm>
        </p:grpSpPr>
        <p:sp>
          <p:nvSpPr>
            <p:cNvPr id="11" name="Овал 10"/>
            <p:cNvSpPr/>
            <p:nvPr/>
          </p:nvSpPr>
          <p:spPr>
            <a:xfrm>
              <a:off x="827584" y="2348880"/>
              <a:ext cx="585961" cy="585961"/>
            </a:xfrm>
            <a:prstGeom prst="ellipse">
              <a:avLst/>
            </a:prstGeom>
            <a:solidFill>
              <a:srgbClr val="EE0060"/>
            </a:solidFill>
            <a:ln>
              <a:solidFill>
                <a:srgbClr val="EE0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7584" y="2511946"/>
              <a:ext cx="585961" cy="38728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indent="0">
                <a:lnSpc>
                  <a:spcPts val="2300"/>
                </a:lnSpc>
                <a:spcBef>
                  <a:spcPts val="1000"/>
                </a:spcBef>
                <a:buFont typeface="Arial" pitchFamily="34" charset="0"/>
                <a:buNone/>
                <a:defRPr sz="2200">
                  <a:solidFill>
                    <a:srgbClr val="0036A2"/>
                  </a:solidFill>
                  <a:latin typeface="Myriad Pro Cond" pitchFamily="34" charset="0"/>
                </a:defRPr>
              </a:lvl1pPr>
              <a:lvl2pPr indent="0" algn="ctr">
                <a:spcBef>
                  <a:spcPct val="20000"/>
                </a:spcBef>
                <a:buFont typeface="Arial" pitchFamily="34" charset="0"/>
                <a:buNone/>
                <a:defRPr sz="2800">
                  <a:solidFill>
                    <a:schemeClr val="tx1">
                      <a:tint val="75000"/>
                    </a:schemeClr>
                  </a:solidFill>
                </a:defRPr>
              </a:lvl2pPr>
              <a:lvl3pPr indent="0" algn="ctr">
                <a:spcBef>
                  <a:spcPct val="20000"/>
                </a:spcBef>
                <a:buFont typeface="Arial" pitchFamily="34" charset="0"/>
                <a:buNone/>
                <a:defRPr sz="2400">
                  <a:solidFill>
                    <a:schemeClr val="tx1">
                      <a:tint val="75000"/>
                    </a:schemeClr>
                  </a:solidFill>
                </a:defRPr>
              </a:lvl3pPr>
              <a:lvl4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4pPr>
              <a:lvl5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5pPr>
              <a:lvl6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6pPr>
              <a:lvl7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7pPr>
              <a:lvl8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8pPr>
              <a:lvl9pPr indent="0" algn="ctr">
                <a:spcBef>
                  <a:spcPct val="20000"/>
                </a:spcBef>
                <a:buFont typeface="Arial" pitchFamily="34" charset="0"/>
                <a:buNone/>
                <a:defRPr sz="2000">
                  <a:solidFill>
                    <a:schemeClr val="tx1">
                      <a:tint val="75000"/>
                    </a:schemeClr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ts val="23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ru-RU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yriad Pro Cond" pitchFamily="34" charset="0"/>
                  <a:ea typeface="+mn-ea"/>
                  <a:cs typeface="+mn-cs"/>
                </a:rPr>
                <a:t>✓</a:t>
              </a: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25885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uncontrolled lacrimation;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inadequate response to light;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narrowing or changing the shape of the pupil</a:t>
            </a:r>
            <a:r>
              <a:rPr lang="en-US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flashes, "flies" or bright spots in front of the eyes</a:t>
            </a:r>
            <a:r>
              <a:rPr lang="en-US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visual impairment;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pain on palpation;</a:t>
            </a: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hyperemia.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912" y="404664"/>
            <a:ext cx="7812088" cy="504056"/>
          </a:xfrm>
        </p:spPr>
        <p:txBody>
          <a:bodyPr/>
          <a:lstStyle/>
          <a:p>
            <a:r>
              <a:rPr lang="en-US" dirty="0" smtClean="0"/>
              <a:t>Clinical manifestations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861048"/>
            <a:ext cx="4836021" cy="211068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2167369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</a:t>
            </a:r>
            <a:r>
              <a:rPr lang="en-US" dirty="0" smtClean="0"/>
              <a:t>ausative </a:t>
            </a:r>
            <a:r>
              <a:rPr lang="en-US" dirty="0"/>
              <a:t>agent affects </a:t>
            </a:r>
            <a:r>
              <a:rPr lang="en-US" dirty="0" smtClean="0"/>
              <a:t>healthy </a:t>
            </a:r>
            <a:r>
              <a:rPr lang="en-US" dirty="0"/>
              <a:t>eye through the blood, that is, it has </a:t>
            </a:r>
            <a:r>
              <a:rPr lang="en-US" dirty="0" err="1"/>
              <a:t>uveotropy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Pathology is the result of </a:t>
            </a:r>
            <a:r>
              <a:rPr lang="en-US" dirty="0" smtClean="0"/>
              <a:t>weakening </a:t>
            </a:r>
            <a:r>
              <a:rPr lang="en-US" dirty="0"/>
              <a:t>of the protective functions of the body, immune disorders or </a:t>
            </a:r>
            <a:r>
              <a:rPr lang="en-US" dirty="0" smtClean="0"/>
              <a:t>autoimmune </a:t>
            </a:r>
            <a:r>
              <a:rPr lang="en-US" dirty="0"/>
              <a:t>allergic </a:t>
            </a:r>
            <a:r>
              <a:rPr lang="en-US" dirty="0" smtClean="0"/>
              <a:t>response.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Inflammation is associated with impaired neural trophic function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912" y="404664"/>
            <a:ext cx="7812088" cy="504056"/>
          </a:xfrm>
        </p:spPr>
        <p:txBody>
          <a:bodyPr/>
          <a:lstStyle/>
          <a:p>
            <a:r>
              <a:rPr lang="en-US" dirty="0"/>
              <a:t>etiology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675269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penetrating and blunt ocular trauma;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penetrating wounds and ulcers of the cornea;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ophthalmological </a:t>
            </a:r>
            <a:r>
              <a:rPr lang="en-US" dirty="0"/>
              <a:t>operations</a:t>
            </a:r>
            <a:r>
              <a:rPr lang="en-US" dirty="0" smtClean="0"/>
              <a:t>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concussions</a:t>
            </a:r>
            <a:r>
              <a:rPr lang="ru-RU" dirty="0" smtClean="0"/>
              <a:t>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subconjunctival</a:t>
            </a:r>
            <a:r>
              <a:rPr lang="en-US" dirty="0"/>
              <a:t> </a:t>
            </a:r>
            <a:r>
              <a:rPr lang="en-US" dirty="0" smtClean="0"/>
              <a:t>scleral rupture</a:t>
            </a:r>
            <a:r>
              <a:rPr lang="ru-RU" dirty="0" smtClean="0"/>
              <a:t>;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malignant tumors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912" y="16736"/>
            <a:ext cx="7200528" cy="53194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sympathetic </a:t>
            </a:r>
            <a:r>
              <a:rPr lang="en-US" dirty="0" err="1" smtClean="0"/>
              <a:t>ophthalmia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development factors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952924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corticosteroid hormones;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antibacterial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smtClean="0"/>
              <a:t>anti-inflammatory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anti-allergic drugs (can also be recommended if removal surgery has been performed);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 err="1"/>
              <a:t>cytostatics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31912" y="332656"/>
            <a:ext cx="7812088" cy="504056"/>
          </a:xfrm>
        </p:spPr>
        <p:txBody>
          <a:bodyPr/>
          <a:lstStyle/>
          <a:p>
            <a:r>
              <a:rPr lang="en-US" dirty="0" smtClean="0"/>
              <a:t>treatment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94413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Malformations of the vascular tract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 smtClean="0"/>
              <a:t>Iris </a:t>
            </a:r>
            <a:r>
              <a:rPr lang="en-US" dirty="0" err="1" smtClean="0"/>
              <a:t>coloboma</a:t>
            </a:r>
            <a:endParaRPr lang="ru-RU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6" t="4534" r="4253" b="4099"/>
          <a:stretch/>
        </p:blipFill>
        <p:spPr bwMode="auto">
          <a:xfrm>
            <a:off x="4951231" y="1088748"/>
            <a:ext cx="4013382" cy="4013382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3995936" cy="29969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44336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Malformations of the vascular tract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 err="1" smtClean="0"/>
              <a:t>Coloboma</a:t>
            </a:r>
            <a:r>
              <a:rPr lang="en-US" dirty="0" smtClean="0"/>
              <a:t> </a:t>
            </a:r>
            <a:r>
              <a:rPr lang="en-US" dirty="0"/>
              <a:t>of the choroid</a:t>
            </a:r>
            <a:endParaRPr lang="ru-RU" dirty="0"/>
          </a:p>
        </p:txBody>
      </p:sp>
      <p:pic>
        <p:nvPicPr>
          <p:cNvPr id="5" name="Picture 4" descr="кол сос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" t="2252" r="1936" b="2572"/>
          <a:stretch/>
        </p:blipFill>
        <p:spPr bwMode="auto">
          <a:xfrm>
            <a:off x="13676" y="969322"/>
            <a:ext cx="4216497" cy="421649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https://commons.pacificu.edu/od/1574/preview.jpg"/>
          <p:cNvSpPr>
            <a:spLocks noChangeAspect="1" noChangeArrowheads="1"/>
          </p:cNvSpPr>
          <p:nvPr/>
        </p:nvSpPr>
        <p:spPr bwMode="auto">
          <a:xfrm>
            <a:off x="5724128" y="198884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commons.pacificu.edu/od/1574/preview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677" y="971135"/>
            <a:ext cx="4548155" cy="384319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591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169590"/>
            <a:ext cx="2448000" cy="504056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CILIARY BODY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0" y="5027179"/>
            <a:ext cx="4664755" cy="1830821"/>
          </a:xfrm>
        </p:spPr>
        <p:txBody>
          <a:bodyPr>
            <a:noAutofit/>
          </a:bodyPr>
          <a:lstStyle/>
          <a:p>
            <a:pPr marL="457200" indent="-457200">
              <a:spcBef>
                <a:spcPts val="0"/>
              </a:spcBef>
              <a:spcAft>
                <a:spcPts val="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 process part (70 - 80 processes</a:t>
            </a:r>
            <a:r>
              <a:rPr lang="en-US" dirty="0" smtClean="0"/>
              <a:t>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 smtClean="0"/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Myriad Pro Cond" panose="020B0506030403020204" pitchFamily="34" charset="0"/>
              <a:buChar char="—"/>
            </a:pPr>
            <a:r>
              <a:rPr lang="en-US" dirty="0"/>
              <a:t>flat part (muscles with meridional, circular, tangential direction of the fibers)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646"/>
            <a:ext cx="9122474" cy="435353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1520" y="4531539"/>
            <a:ext cx="8870954" cy="4956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Participates in </a:t>
            </a:r>
            <a:r>
              <a:rPr lang="en-US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accommodation</a:t>
            </a:r>
            <a:r>
              <a:rPr lang="en-US" b="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due to ciliary muscle</a:t>
            </a:r>
            <a:endParaRPr lang="ru-RU" b="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2132857"/>
            <a:ext cx="936104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Conjunctiva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09044" y="2496264"/>
            <a:ext cx="674824" cy="2532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Sclera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96952" y="1794288"/>
            <a:ext cx="1082960" cy="268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Ciliary veins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46144" y="964281"/>
            <a:ext cx="712720" cy="234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Cornea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13056" y="873223"/>
            <a:ext cx="1151699" cy="3251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Anterior chamber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64731" y="847603"/>
            <a:ext cx="712720" cy="2341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Cornea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308304" y="1412776"/>
            <a:ext cx="576064" cy="235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Iris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26560" y="849996"/>
            <a:ext cx="1019584" cy="2960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</a:t>
            </a:r>
            <a:endParaRPr lang="ru-RU" sz="1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456268" y="1632903"/>
            <a:ext cx="394520" cy="3227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308304" y="2276873"/>
            <a:ext cx="700376" cy="236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Lens</a:t>
            </a:r>
            <a:endParaRPr lang="ru-RU" sz="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67123" y="1293934"/>
            <a:ext cx="1000352" cy="2629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Posterior chamber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708826" y="1632902"/>
            <a:ext cx="933725" cy="2949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Venous sinus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67346" y="3947054"/>
            <a:ext cx="1082960" cy="2685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Ciliary muscles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367299" y="3919150"/>
            <a:ext cx="872209" cy="296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Ciliary process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319579" y="3919150"/>
            <a:ext cx="836597" cy="495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Zonular fibers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372200" y="3783800"/>
            <a:ext cx="1152127" cy="4957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Vitreous cavity</a:t>
            </a:r>
            <a:endParaRPr lang="ru-RU" sz="105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3895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Malformations of the vascular tract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 err="1" smtClean="0"/>
              <a:t>Polycoria</a:t>
            </a:r>
            <a:r>
              <a:rPr lang="ru-RU" dirty="0" smtClean="0"/>
              <a:t> (</a:t>
            </a:r>
            <a:r>
              <a:rPr lang="en-US" dirty="0" err="1" smtClean="0"/>
              <a:t>dycoria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6" name="Picture 5" descr="поликор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7" t="1887" r="4561" b="4561"/>
          <a:stretch/>
        </p:blipFill>
        <p:spPr bwMode="auto">
          <a:xfrm>
            <a:off x="148928" y="1469492"/>
            <a:ext cx="3919016" cy="391901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невус радужк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t="-25108" r="2760" b="-20786"/>
          <a:stretch/>
        </p:blipFill>
        <p:spPr bwMode="auto">
          <a:xfrm>
            <a:off x="4211960" y="980728"/>
            <a:ext cx="4752528" cy="4752528"/>
          </a:xfrm>
          <a:prstGeom prst="ellipse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4745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Malformations of the vascular tract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 err="1" smtClean="0"/>
              <a:t>Corectopia</a:t>
            </a:r>
            <a:endParaRPr lang="ru-RU" dirty="0"/>
          </a:p>
        </p:txBody>
      </p:sp>
      <p:pic>
        <p:nvPicPr>
          <p:cNvPr id="6" name="Picture 4" descr="Короктопия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" t="3685" r="4284"/>
          <a:stretch/>
        </p:blipFill>
        <p:spPr bwMode="auto">
          <a:xfrm>
            <a:off x="209600" y="899195"/>
            <a:ext cx="4392488" cy="439248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2089" y="899195"/>
            <a:ext cx="4362524" cy="425799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6833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Malformations of the vascular tract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 err="1" smtClean="0"/>
              <a:t>Aniridia</a:t>
            </a:r>
            <a:endParaRPr lang="ru-RU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t="3612" r="4193" b="2938"/>
          <a:stretch/>
        </p:blipFill>
        <p:spPr bwMode="auto">
          <a:xfrm>
            <a:off x="467543" y="1556791"/>
            <a:ext cx="3744417" cy="3744417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врожденная анирид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" t="2019" r="19061" b="4888"/>
          <a:stretch/>
        </p:blipFill>
        <p:spPr bwMode="auto">
          <a:xfrm>
            <a:off x="4860032" y="1556791"/>
            <a:ext cx="3744417" cy="3744417"/>
          </a:xfrm>
          <a:prstGeom prst="ellipse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91868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Malformations of the vascular tract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 smtClean="0"/>
              <a:t>Pigmented </a:t>
            </a:r>
            <a:r>
              <a:rPr lang="en-US" dirty="0"/>
              <a:t>spots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213" y="1243592"/>
            <a:ext cx="7920235" cy="395229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965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Malformations of the vascular tract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 err="1"/>
              <a:t>Interpupillary</a:t>
            </a:r>
            <a:r>
              <a:rPr lang="en-US" dirty="0"/>
              <a:t> membrane</a:t>
            </a:r>
            <a:endParaRPr lang="ru-RU" dirty="0"/>
          </a:p>
        </p:txBody>
      </p:sp>
      <p:pic>
        <p:nvPicPr>
          <p:cNvPr id="6" name="Picture 4" descr="межзраковая мембран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" r="3564" b="5008"/>
          <a:stretch/>
        </p:blipFill>
        <p:spPr bwMode="auto">
          <a:xfrm>
            <a:off x="629891" y="1431107"/>
            <a:ext cx="3942109" cy="394210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рис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439" y="3918053"/>
            <a:ext cx="2253116" cy="2253116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рис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39258"/>
            <a:ext cx="2265114" cy="22931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150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Malformations of the vascular tract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/>
              <a:t>Congenital iris heterochromia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81" y="1196752"/>
            <a:ext cx="8091264" cy="404563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5032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/>
              <a:t>Malformations of the vascular tract</a:t>
            </a: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684213" y="5517232"/>
            <a:ext cx="8280400" cy="432048"/>
          </a:xfrm>
        </p:spPr>
        <p:txBody>
          <a:bodyPr>
            <a:noAutofit/>
          </a:bodyPr>
          <a:lstStyle/>
          <a:p>
            <a:pPr>
              <a:spcBef>
                <a:spcPts val="1000"/>
              </a:spcBef>
              <a:spcAft>
                <a:spcPts val="1000"/>
              </a:spcAft>
            </a:pPr>
            <a:r>
              <a:rPr lang="en-US" dirty="0" smtClean="0"/>
              <a:t>Albinism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4748" y="1124744"/>
            <a:ext cx="7819699" cy="416163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205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Ð¾ÑÐ³Ð¼Ñ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" y="-1"/>
            <a:ext cx="914400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0568" y="1412776"/>
            <a:ext cx="6839744" cy="3318411"/>
          </a:xfrm>
          <a:prstGeom prst="rect">
            <a:avLst/>
          </a:prstGeom>
          <a:effectLst>
            <a:glow rad="101600">
              <a:srgbClr val="000000">
                <a:alpha val="40000"/>
              </a:srgbClr>
            </a:glow>
          </a:effectLst>
        </p:spPr>
        <p:txBody>
          <a:bodyPr vert="horz" lIns="91440" tIns="45720" rIns="91440" bIns="45720" rtlCol="0">
            <a:noAutofit/>
          </a:bodyPr>
          <a:lstStyle>
            <a:defPPr>
              <a:defRPr lang="ru-RU"/>
            </a:defPPr>
            <a:lvl1pPr>
              <a:spcBef>
                <a:spcPct val="20000"/>
              </a:spcBef>
              <a:defRPr sz="2200" b="1">
                <a:solidFill>
                  <a:srgbClr val="0036A2"/>
                </a:solidFill>
                <a:latin typeface="Myriad Pro Cond" pitchFamily="34" charset="0"/>
              </a:defRPr>
            </a:lvl1pPr>
          </a:lstStyle>
          <a:p>
            <a:pPr>
              <a:lnSpc>
                <a:spcPts val="7200"/>
              </a:lnSpc>
              <a:spcBef>
                <a:spcPts val="0"/>
              </a:spcBef>
            </a:pPr>
            <a:r>
              <a:rPr lang="en-US" sz="72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Thank you</a:t>
            </a:r>
            <a:endParaRPr lang="ru-RU" sz="7200" dirty="0" smtClean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</a:effectLst>
            </a:endParaRPr>
          </a:p>
          <a:p>
            <a:pPr>
              <a:lnSpc>
                <a:spcPts val="7200"/>
              </a:lnSpc>
              <a:spcBef>
                <a:spcPts val="0"/>
              </a:spcBef>
            </a:pPr>
            <a:r>
              <a:rPr lang="en-US" sz="72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for</a:t>
            </a:r>
            <a:endParaRPr lang="ru-RU" sz="7200" dirty="0" smtClean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</a:effectLst>
            </a:endParaRPr>
          </a:p>
          <a:p>
            <a:pPr>
              <a:lnSpc>
                <a:spcPts val="7200"/>
              </a:lnSpc>
              <a:spcBef>
                <a:spcPts val="0"/>
              </a:spcBef>
            </a:pPr>
            <a:r>
              <a:rPr lang="en-US" sz="72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The attention </a:t>
            </a:r>
            <a:r>
              <a:rPr lang="ru-RU" sz="7200" dirty="0" smtClean="0">
                <a:solidFill>
                  <a:schemeClr val="bg1"/>
                </a:solidFill>
                <a:effectLst>
                  <a:glow rad="228600">
                    <a:srgbClr val="000000">
                      <a:alpha val="40000"/>
                    </a:srgbClr>
                  </a:glow>
                </a:effectLst>
              </a:rPr>
              <a:t>!</a:t>
            </a:r>
            <a:endParaRPr lang="ru-RU" sz="7200" dirty="0">
              <a:solidFill>
                <a:schemeClr val="bg1"/>
              </a:solidFill>
              <a:effectLst>
                <a:glow rad="228600">
                  <a:srgbClr val="000000">
                    <a:alpha val="40000"/>
                  </a:srgbClr>
                </a:glow>
              </a:effectLst>
            </a:endParaRPr>
          </a:p>
        </p:txBody>
      </p:sp>
      <p:sp>
        <p:nvSpPr>
          <p:cNvPr id="3" name="Диагональная полоса 2"/>
          <p:cNvSpPr/>
          <p:nvPr/>
        </p:nvSpPr>
        <p:spPr>
          <a:xfrm>
            <a:off x="3563888" y="2276872"/>
            <a:ext cx="642942" cy="85723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  <a:effectLst>
            <a:glow rad="482600">
              <a:srgbClr val="0000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Диагональная полоса 7"/>
          <p:cNvSpPr/>
          <p:nvPr/>
        </p:nvSpPr>
        <p:spPr>
          <a:xfrm>
            <a:off x="1835696" y="4302571"/>
            <a:ext cx="642942" cy="857232"/>
          </a:xfrm>
          <a:prstGeom prst="diagStripe">
            <a:avLst>
              <a:gd name="adj" fmla="val 79335"/>
            </a:avLst>
          </a:prstGeom>
          <a:solidFill>
            <a:srgbClr val="EE0060"/>
          </a:solidFill>
          <a:ln>
            <a:noFill/>
          </a:ln>
          <a:effectLst>
            <a:glow rad="482600">
              <a:srgbClr val="000000">
                <a:alpha val="14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олилиния 8"/>
          <p:cNvSpPr/>
          <p:nvPr/>
        </p:nvSpPr>
        <p:spPr>
          <a:xfrm>
            <a:off x="3839741" y="6215082"/>
            <a:ext cx="5304259" cy="642919"/>
          </a:xfrm>
          <a:custGeom>
            <a:avLst/>
            <a:gdLst>
              <a:gd name="connsiteX0" fmla="*/ 0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0 w 4714876"/>
              <a:gd name="connsiteY4" fmla="*/ 0 h 571481"/>
              <a:gd name="connsiteX0" fmla="*/ 428596 w 4714876"/>
              <a:gd name="connsiteY0" fmla="*/ 0 h 571481"/>
              <a:gd name="connsiteX1" fmla="*/ 4714876 w 4714876"/>
              <a:gd name="connsiteY1" fmla="*/ 0 h 571481"/>
              <a:gd name="connsiteX2" fmla="*/ 4714876 w 4714876"/>
              <a:gd name="connsiteY2" fmla="*/ 571481 h 571481"/>
              <a:gd name="connsiteX3" fmla="*/ 0 w 4714876"/>
              <a:gd name="connsiteY3" fmla="*/ 571481 h 571481"/>
              <a:gd name="connsiteX4" fmla="*/ 428596 w 4714876"/>
              <a:gd name="connsiteY4" fmla="*/ 0 h 57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14876" h="571481">
                <a:moveTo>
                  <a:pt x="428596" y="0"/>
                </a:moveTo>
                <a:lnTo>
                  <a:pt x="4714876" y="0"/>
                </a:lnTo>
                <a:lnTo>
                  <a:pt x="4714876" y="571481"/>
                </a:lnTo>
                <a:lnTo>
                  <a:pt x="0" y="571481"/>
                </a:lnTo>
                <a:lnTo>
                  <a:pt x="428596" y="0"/>
                </a:lnTo>
                <a:close/>
              </a:path>
            </a:pathLst>
          </a:custGeom>
          <a:gradFill>
            <a:gsLst>
              <a:gs pos="0">
                <a:srgbClr val="0036A2"/>
              </a:gs>
              <a:gs pos="50000">
                <a:srgbClr val="0070C0"/>
              </a:gs>
              <a:gs pos="100000">
                <a:srgbClr val="0DC0FF"/>
              </a:gs>
            </a:gsLst>
            <a:lin ang="7200000" scaled="0"/>
          </a:gradFill>
          <a:ln>
            <a:noFill/>
          </a:ln>
          <a:scene3d>
            <a:camera prst="orthographicFront"/>
            <a:lightRig rig="threePt" dir="t"/>
          </a:scene3d>
          <a:sp3d extrusionH="76200">
            <a:extrusionClr>
              <a:srgbClr val="0036A2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442" y="6280943"/>
            <a:ext cx="3102006" cy="55189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4421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4261242" y="1256854"/>
            <a:ext cx="4703371" cy="4463702"/>
          </a:xfrm>
        </p:spPr>
        <p:txBody>
          <a:bodyPr>
            <a:noAutofit/>
          </a:bodyPr>
          <a:lstStyle/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2200" dirty="0" smtClean="0"/>
              <a:t>Ciliary body is ring-shaped, 5-6mm wide, it consists of two layers </a:t>
            </a:r>
            <a:r>
              <a:rPr lang="ru-RU" sz="2200" dirty="0" smtClean="0"/>
              <a:t>– </a:t>
            </a:r>
            <a:r>
              <a:rPr lang="en-US" sz="2200" dirty="0" smtClean="0"/>
              <a:t>muscle</a:t>
            </a:r>
            <a:r>
              <a:rPr lang="ru-RU" sz="2200" dirty="0" smtClean="0"/>
              <a:t> (</a:t>
            </a:r>
            <a:r>
              <a:rPr lang="en-US" sz="2200" dirty="0" smtClean="0"/>
              <a:t>ciliary muscle</a:t>
            </a:r>
            <a:r>
              <a:rPr lang="ru-RU" sz="2200" dirty="0" smtClean="0"/>
              <a:t>) </a:t>
            </a:r>
            <a:r>
              <a:rPr lang="en-US" sz="2200" dirty="0" smtClean="0"/>
              <a:t>and vascular</a:t>
            </a:r>
            <a:r>
              <a:rPr lang="ru-RU" sz="2200" dirty="0" smtClean="0"/>
              <a:t>. </a:t>
            </a:r>
            <a:endParaRPr lang="ru-RU" sz="2200" dirty="0"/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</a:pPr>
            <a:r>
              <a:rPr lang="en-US" sz="2200" dirty="0" smtClean="0"/>
              <a:t>Ciliary muscle in its turn consists of </a:t>
            </a:r>
            <a:r>
              <a:rPr lang="en-US" sz="2200" dirty="0"/>
              <a:t>4 </a:t>
            </a:r>
            <a:r>
              <a:rPr lang="en-US" sz="2200" dirty="0" smtClean="0"/>
              <a:t>fascicles of smooth muscle fibers with different directions</a:t>
            </a:r>
            <a:r>
              <a:rPr lang="ru-RU" sz="2200" dirty="0" smtClean="0"/>
              <a:t>: </a:t>
            </a:r>
            <a:endParaRPr lang="ru-RU" sz="2200" dirty="0"/>
          </a:p>
          <a:p>
            <a:pPr marL="457200" indent="-457200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sz="2200" dirty="0" err="1" smtClean="0"/>
              <a:t>meridial</a:t>
            </a:r>
            <a:r>
              <a:rPr lang="en-US" sz="2200" dirty="0" smtClean="0"/>
              <a:t> fibers </a:t>
            </a:r>
            <a:r>
              <a:rPr lang="ru-RU" sz="2200" dirty="0" smtClean="0"/>
              <a:t>(</a:t>
            </a:r>
            <a:r>
              <a:rPr lang="en-US" sz="2200" dirty="0" err="1"/>
              <a:t>Brücke's</a:t>
            </a:r>
            <a:r>
              <a:rPr lang="en-US" sz="2200" dirty="0"/>
              <a:t> muscle</a:t>
            </a:r>
            <a:r>
              <a:rPr lang="ru-RU" sz="2200" dirty="0" smtClean="0"/>
              <a:t>),  </a:t>
            </a:r>
            <a:endParaRPr lang="ru-RU" sz="2200" dirty="0"/>
          </a:p>
          <a:p>
            <a:pPr marL="457200" indent="-457200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sz="2200" dirty="0" smtClean="0"/>
              <a:t>radial </a:t>
            </a:r>
            <a:r>
              <a:rPr lang="ru-RU" sz="2200" dirty="0" smtClean="0"/>
              <a:t>(</a:t>
            </a:r>
            <a:r>
              <a:rPr lang="en-US" sz="2200" dirty="0" smtClean="0"/>
              <a:t>Ivanov’s muscle</a:t>
            </a:r>
            <a:r>
              <a:rPr lang="ru-RU" sz="2200" dirty="0" smtClean="0"/>
              <a:t>), </a:t>
            </a:r>
            <a:endParaRPr lang="ru-RU" sz="2200" dirty="0"/>
          </a:p>
          <a:p>
            <a:pPr marL="457200" indent="-457200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sz="2200" dirty="0" smtClean="0"/>
              <a:t>circular muscle fibers </a:t>
            </a:r>
            <a:r>
              <a:rPr lang="ru-RU" sz="2200" dirty="0" smtClean="0"/>
              <a:t>(</a:t>
            </a:r>
            <a:r>
              <a:rPr lang="en-US" sz="2200" dirty="0" smtClean="0"/>
              <a:t>Müller’s muscle</a:t>
            </a:r>
            <a:r>
              <a:rPr lang="ru-RU" sz="2200" dirty="0" smtClean="0"/>
              <a:t>),</a:t>
            </a:r>
            <a:endParaRPr lang="ru-RU" sz="2200" dirty="0"/>
          </a:p>
          <a:p>
            <a:pPr marL="457200" indent="-457200"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Font typeface="Myriad Pro Cond" panose="020B0506030403020204" pitchFamily="34" charset="0"/>
              <a:buChar char="—"/>
            </a:pPr>
            <a:r>
              <a:rPr lang="en-US" sz="2200" dirty="0" err="1" smtClean="0"/>
              <a:t>iridal</a:t>
            </a:r>
            <a:r>
              <a:rPr lang="en-US" sz="2200" dirty="0" smtClean="0"/>
              <a:t> fibers </a:t>
            </a:r>
            <a:r>
              <a:rPr lang="ru-RU" sz="2200" dirty="0" smtClean="0"/>
              <a:t>(</a:t>
            </a:r>
            <a:r>
              <a:rPr lang="en-US" sz="2200" dirty="0" err="1" smtClean="0"/>
              <a:t>Kalanzas</a:t>
            </a:r>
            <a:r>
              <a:rPr lang="en-US" sz="2200" dirty="0" smtClean="0"/>
              <a:t> muscle</a:t>
            </a:r>
            <a:r>
              <a:rPr lang="ru-RU" sz="2200" dirty="0" smtClean="0"/>
              <a:t>).</a:t>
            </a:r>
            <a:endParaRPr lang="ru-RU" sz="2200" dirty="0"/>
          </a:p>
        </p:txBody>
      </p:sp>
      <p:grpSp>
        <p:nvGrpSpPr>
          <p:cNvPr id="2" name="Группа 1"/>
          <p:cNvGrpSpPr/>
          <p:nvPr/>
        </p:nvGrpSpPr>
        <p:grpSpPr>
          <a:xfrm>
            <a:off x="7878" y="1845618"/>
            <a:ext cx="4254184" cy="3095550"/>
            <a:chOff x="468313" y="1052513"/>
            <a:chExt cx="4225925" cy="3074987"/>
          </a:xfrm>
        </p:grpSpPr>
        <p:pic>
          <p:nvPicPr>
            <p:cNvPr id="8" name="Picture 4" descr="УПК BES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468313" y="1052513"/>
              <a:ext cx="4225925" cy="2952750"/>
            </a:xfrm>
            <a:prstGeom prst="rect">
              <a:avLst/>
            </a:prstGeom>
          </p:spPr>
        </p:pic>
        <p:sp>
          <p:nvSpPr>
            <p:cNvPr id="9" name="Овал 8"/>
            <p:cNvSpPr/>
            <p:nvPr/>
          </p:nvSpPr>
          <p:spPr>
            <a:xfrm>
              <a:off x="468313" y="3644900"/>
              <a:ext cx="482400" cy="482600"/>
            </a:xfrm>
            <a:prstGeom prst="ellipse">
              <a:avLst/>
            </a:prstGeom>
            <a:solidFill>
              <a:srgbClr val="EE0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dirty="0" smtClean="0">
                  <a:solidFill>
                    <a:schemeClr val="bg1"/>
                  </a:solidFill>
                  <a:latin typeface="Myriad Pro Cond" panose="020B0506030403020204" pitchFamily="34" charset="0"/>
                </a:rPr>
                <a:t>B</a:t>
              </a:r>
              <a:endParaRPr lang="ru-RU" b="0" dirty="0">
                <a:solidFill>
                  <a:schemeClr val="bg1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0" name="Овал 9"/>
            <p:cNvSpPr/>
            <p:nvPr/>
          </p:nvSpPr>
          <p:spPr>
            <a:xfrm>
              <a:off x="1187450" y="3429000"/>
              <a:ext cx="482400" cy="482600"/>
            </a:xfrm>
            <a:prstGeom prst="ellipse">
              <a:avLst/>
            </a:prstGeom>
            <a:solidFill>
              <a:srgbClr val="EE0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dirty="0" smtClean="0">
                  <a:solidFill>
                    <a:schemeClr val="bg1"/>
                  </a:solidFill>
                  <a:latin typeface="Myriad Pro Cond" panose="020B0506030403020204" pitchFamily="34" charset="0"/>
                </a:rPr>
                <a:t>I</a:t>
              </a:r>
              <a:endParaRPr lang="ru-RU" b="0" dirty="0">
                <a:solidFill>
                  <a:schemeClr val="bg1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1" name="Овал 10"/>
            <p:cNvSpPr/>
            <p:nvPr/>
          </p:nvSpPr>
          <p:spPr>
            <a:xfrm>
              <a:off x="1542352" y="3429000"/>
              <a:ext cx="482400" cy="482600"/>
            </a:xfrm>
            <a:prstGeom prst="ellipse">
              <a:avLst/>
            </a:prstGeom>
            <a:solidFill>
              <a:srgbClr val="EE0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dirty="0" smtClean="0">
                  <a:solidFill>
                    <a:schemeClr val="bg1"/>
                  </a:solidFill>
                  <a:latin typeface="Myriad Pro Cond" panose="020B0506030403020204" pitchFamily="34" charset="0"/>
                </a:rPr>
                <a:t>M</a:t>
              </a:r>
              <a:endParaRPr lang="ru-RU" b="0" dirty="0">
                <a:solidFill>
                  <a:schemeClr val="bg1"/>
                </a:solidFill>
                <a:latin typeface="Myriad Pro Cond" panose="020B0506030403020204" pitchFamily="34" charset="0"/>
              </a:endParaRPr>
            </a:p>
          </p:txBody>
        </p:sp>
        <p:sp>
          <p:nvSpPr>
            <p:cNvPr id="12" name="Овал 11"/>
            <p:cNvSpPr/>
            <p:nvPr/>
          </p:nvSpPr>
          <p:spPr>
            <a:xfrm>
              <a:off x="1187450" y="1412875"/>
              <a:ext cx="482400" cy="482600"/>
            </a:xfrm>
            <a:prstGeom prst="ellipse">
              <a:avLst/>
            </a:prstGeom>
            <a:solidFill>
              <a:srgbClr val="EE0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0" dirty="0" smtClean="0">
                  <a:solidFill>
                    <a:schemeClr val="bg1"/>
                  </a:solidFill>
                  <a:latin typeface="Myriad Pro Cond" panose="020B0506030403020204" pitchFamily="34" charset="0"/>
                </a:rPr>
                <a:t>K</a:t>
              </a:r>
              <a:endParaRPr lang="ru-RU" b="0" dirty="0">
                <a:solidFill>
                  <a:schemeClr val="bg1"/>
                </a:solidFill>
                <a:latin typeface="Myriad Pro Cond" panose="020B0506030403020204" pitchFamily="34" charset="0"/>
              </a:endParaRPr>
            </a:p>
          </p:txBody>
        </p:sp>
      </p:grpSp>
      <p:sp>
        <p:nvSpPr>
          <p:cNvPr id="13" name="Заголовок 3"/>
          <p:cNvSpPr>
            <a:spLocks noGrp="1"/>
          </p:cNvSpPr>
          <p:nvPr>
            <p:ph type="title"/>
          </p:nvPr>
        </p:nvSpPr>
        <p:spPr>
          <a:xfrm>
            <a:off x="1331912" y="169590"/>
            <a:ext cx="2448000" cy="504056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CILIARY BODY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9243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8261018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331912" y="3379018"/>
            <a:ext cx="3024063" cy="5540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en-US" sz="2000" dirty="0" err="1" smtClean="0">
                <a:latin typeface="Myriad Pro Cond" panose="020B0506030403020204" pitchFamily="34" charset="0"/>
                <a:cs typeface="+mn-cs"/>
              </a:rPr>
              <a:t>Sympathicus</a:t>
            </a:r>
            <a:endParaRPr lang="ru-RU" sz="2000" dirty="0">
              <a:latin typeface="Myriad Pro Cond" panose="020B0506030403020204" pitchFamily="34" charset="0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34077" y="3412765"/>
            <a:ext cx="2997200" cy="55403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  <a:buFont typeface="Myriad Pro Cond" panose="020B0506030403020204" pitchFamily="34" charset="0"/>
              <a:buNone/>
            </a:pPr>
            <a:r>
              <a:rPr lang="en-US" sz="2000" dirty="0" err="1">
                <a:latin typeface="Myriad Pro Cond" panose="020B0506030403020204" pitchFamily="34" charset="0"/>
                <a:cs typeface="+mn-cs"/>
              </a:rPr>
              <a:t>Parasympaticus</a:t>
            </a:r>
            <a:endParaRPr lang="ru-RU" sz="2000" dirty="0">
              <a:latin typeface="Myriad Pro Cond" panose="020B0506030403020204" pitchFamily="34" charset="0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1" y="3933055"/>
            <a:ext cx="9144000" cy="2287299"/>
          </a:xfrm>
          <a:prstGeom prst="rect">
            <a:avLst/>
          </a:prstGeom>
        </p:spPr>
      </p:pic>
      <p:sp>
        <p:nvSpPr>
          <p:cNvPr id="7" name="Заголовок 3"/>
          <p:cNvSpPr>
            <a:spLocks noGrp="1"/>
          </p:cNvSpPr>
          <p:nvPr>
            <p:ph type="title"/>
          </p:nvPr>
        </p:nvSpPr>
        <p:spPr>
          <a:xfrm>
            <a:off x="1331912" y="169590"/>
            <a:ext cx="3960168" cy="523106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dirty="0" smtClean="0"/>
              <a:t>CILIARY BODY FUNCTIONS</a:t>
            </a:r>
            <a:endParaRPr lang="ru-RU" dirty="0"/>
          </a:p>
        </p:txBody>
      </p:sp>
      <p:sp>
        <p:nvSpPr>
          <p:cNvPr id="8" name="Текст 4"/>
          <p:cNvSpPr txBox="1">
            <a:spLocks/>
          </p:cNvSpPr>
          <p:nvPr/>
        </p:nvSpPr>
        <p:spPr>
          <a:xfrm>
            <a:off x="51451" y="6074490"/>
            <a:ext cx="7632701" cy="13323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49263" indent="-449263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Myriad Pro Cond" panose="020B0506030403020204" pitchFamily="34" charset="0"/>
              <a:buChar char="—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ts val="2800"/>
              </a:lnSpc>
              <a:spcBef>
                <a:spcPts val="1500"/>
              </a:spcBef>
              <a:spcAft>
                <a:spcPts val="1500"/>
              </a:spcAft>
              <a:buClr>
                <a:srgbClr val="EE0060"/>
              </a:buClr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Myriad Pro Cond" panose="020B0506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/>
              <a:t>Intraocular fluid production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000" b="0" dirty="0"/>
              <a:t>Participation in the act of accommodation</a:t>
            </a:r>
            <a:endParaRPr lang="ru-RU" sz="2000" b="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5949280"/>
            <a:ext cx="1224136" cy="271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dirty="0" smtClean="0">
                <a:solidFill>
                  <a:schemeClr val="tx1"/>
                </a:solidFill>
              </a:rPr>
              <a:t>Glare</a:t>
            </a:r>
            <a:endParaRPr lang="ru-RU" sz="1600" b="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491880" y="5959022"/>
            <a:ext cx="2232248" cy="261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dirty="0" smtClean="0">
                <a:solidFill>
                  <a:schemeClr val="tx1"/>
                </a:solidFill>
              </a:rPr>
              <a:t>Regular light</a:t>
            </a:r>
            <a:endParaRPr lang="ru-RU" sz="1600" b="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444208" y="5959022"/>
            <a:ext cx="2201369" cy="26133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0" dirty="0" smtClean="0">
                <a:solidFill>
                  <a:schemeClr val="tx1"/>
                </a:solidFill>
              </a:rPr>
              <a:t>Low </a:t>
            </a:r>
            <a:r>
              <a:rPr lang="en-US" sz="1600" b="0" dirty="0">
                <a:solidFill>
                  <a:schemeClr val="tx1"/>
                </a:solidFill>
              </a:rPr>
              <a:t>light conditions</a:t>
            </a:r>
            <a:endParaRPr lang="ru-RU" sz="1600" b="0" dirty="0">
              <a:solidFill>
                <a:schemeClr val="tx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512" y="3826595"/>
            <a:ext cx="2935412" cy="626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solidFill>
                  <a:schemeClr val="tx1"/>
                </a:solidFill>
              </a:rPr>
              <a:t>Pupil </a:t>
            </a:r>
            <a:r>
              <a:rPr lang="en-US" sz="1200" b="0" dirty="0">
                <a:solidFill>
                  <a:schemeClr val="tx1"/>
                </a:solidFill>
              </a:rPr>
              <a:t>contraction with contraction of </a:t>
            </a:r>
            <a:r>
              <a:rPr lang="en-US" sz="1200" b="0" dirty="0" smtClean="0">
                <a:solidFill>
                  <a:schemeClr val="tx1"/>
                </a:solidFill>
              </a:rPr>
              <a:t>iris </a:t>
            </a:r>
            <a:r>
              <a:rPr lang="en-US" sz="1200" b="0" dirty="0">
                <a:solidFill>
                  <a:schemeClr val="tx1"/>
                </a:solidFill>
              </a:rPr>
              <a:t>circular </a:t>
            </a:r>
            <a:r>
              <a:rPr lang="en-US" sz="1200" b="0" dirty="0" smtClean="0">
                <a:solidFill>
                  <a:schemeClr val="tx1"/>
                </a:solidFill>
              </a:rPr>
              <a:t>fibers</a:t>
            </a:r>
            <a:endParaRPr lang="ru-RU" sz="1200" b="0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203848" y="3854755"/>
            <a:ext cx="2841305" cy="626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solidFill>
                  <a:schemeClr val="tx1"/>
                </a:solidFill>
              </a:rPr>
              <a:t>Regular pupil</a:t>
            </a:r>
            <a:endParaRPr lang="ru-RU" sz="1200" b="0" dirty="0">
              <a:solidFill>
                <a:schemeClr val="tx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134077" y="3845025"/>
            <a:ext cx="2841305" cy="626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0" dirty="0" smtClean="0">
                <a:solidFill>
                  <a:schemeClr val="tx1"/>
                </a:solidFill>
              </a:rPr>
              <a:t>Pupil </a:t>
            </a:r>
            <a:r>
              <a:rPr lang="en-US" sz="1200" b="0" dirty="0">
                <a:solidFill>
                  <a:schemeClr val="tx1"/>
                </a:solidFill>
              </a:rPr>
              <a:t>dilation with contraction of </a:t>
            </a:r>
            <a:r>
              <a:rPr lang="en-US" sz="1200" b="0" dirty="0" smtClean="0">
                <a:solidFill>
                  <a:schemeClr val="tx1"/>
                </a:solidFill>
              </a:rPr>
              <a:t>iris</a:t>
            </a:r>
            <a:endParaRPr lang="ru-RU" sz="1200" b="0" dirty="0">
              <a:solidFill>
                <a:schemeClr val="tx1"/>
              </a:solidFill>
            </a:endParaRPr>
          </a:p>
          <a:p>
            <a:pPr algn="ctr"/>
            <a:r>
              <a:rPr lang="en-US" sz="1200" b="0" dirty="0" smtClean="0">
                <a:solidFill>
                  <a:schemeClr val="tx1"/>
                </a:solidFill>
              </a:rPr>
              <a:t>radial muscles</a:t>
            </a:r>
            <a:endParaRPr lang="ru-RU" sz="1200" b="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91880" y="1043979"/>
            <a:ext cx="1584176" cy="3380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dilatato</a:t>
            </a:r>
            <a:r>
              <a:rPr lang="en-US" sz="1200" dirty="0" smtClean="0">
                <a:solidFill>
                  <a:schemeClr val="tx1"/>
                </a:solidFill>
              </a:rPr>
              <a:t>r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076056" y="597717"/>
            <a:ext cx="1440160" cy="302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constricto</a:t>
            </a:r>
            <a:r>
              <a:rPr lang="en-US" sz="1200" dirty="0" smtClean="0">
                <a:solidFill>
                  <a:schemeClr val="tx1"/>
                </a:solidFill>
              </a:rPr>
              <a:t>r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91916" y="1296583"/>
            <a:ext cx="1440160" cy="302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Müller’s muscle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46722" y="1598830"/>
            <a:ext cx="1440160" cy="302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Ivanov’s </a:t>
            </a:r>
            <a:r>
              <a:rPr lang="en-US" sz="1400" dirty="0">
                <a:solidFill>
                  <a:schemeClr val="tx1"/>
                </a:solidFill>
              </a:rPr>
              <a:t>muscle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94780" y="1954369"/>
            <a:ext cx="1440160" cy="386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 smtClean="0">
                <a:solidFill>
                  <a:schemeClr val="tx1"/>
                </a:solidFill>
              </a:rPr>
              <a:t>Brücke’s</a:t>
            </a:r>
            <a:r>
              <a:rPr lang="en-US" sz="1400" dirty="0" smtClean="0">
                <a:solidFill>
                  <a:schemeClr val="tx1"/>
                </a:solidFill>
              </a:rPr>
              <a:t> muscle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21864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331912" y="169590"/>
            <a:ext cx="1583904" cy="523106"/>
          </a:xfrm>
        </p:spPr>
        <p:txBody>
          <a:bodyPr/>
          <a:lstStyle/>
          <a:p>
            <a:pPr algn="l">
              <a:lnSpc>
                <a:spcPts val="3800"/>
              </a:lnSpc>
            </a:pPr>
            <a:r>
              <a:rPr lang="en-US" spc="-50" dirty="0" smtClean="0"/>
              <a:t>CHOROID</a:t>
            </a:r>
            <a:endParaRPr lang="ru-RU" spc="-5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760499" y="2204864"/>
            <a:ext cx="3384501" cy="25300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</a:pPr>
            <a:r>
              <a:rPr lang="ru-RU" sz="2200" b="0" dirty="0" smtClean="0">
                <a:solidFill>
                  <a:srgbClr val="EE0060"/>
                </a:solidFill>
                <a:latin typeface="Myriad Pro Cond" panose="020B0506030403020204" pitchFamily="34" charset="0"/>
                <a:cs typeface="+mn-cs"/>
              </a:rPr>
              <a:t>1 – </a:t>
            </a:r>
            <a:r>
              <a:rPr lang="en-US" sz="2200" b="0" dirty="0" err="1" smtClean="0">
                <a:solidFill>
                  <a:srgbClr val="282828"/>
                </a:solidFill>
                <a:latin typeface="Myriad Pro Cond" panose="020B0506030403020204" pitchFamily="34" charset="0"/>
                <a:cs typeface="+mn-cs"/>
              </a:rPr>
              <a:t>Suprachoroidal</a:t>
            </a:r>
            <a:r>
              <a:rPr lang="en-US" sz="2200" b="0" dirty="0" smtClean="0">
                <a:solidFill>
                  <a:srgbClr val="282828"/>
                </a:solidFill>
                <a:latin typeface="Myriad Pro Cond" panose="020B0506030403020204" pitchFamily="34" charset="0"/>
                <a:cs typeface="+mn-cs"/>
              </a:rPr>
              <a:t> layer</a:t>
            </a: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</a:pPr>
            <a:r>
              <a:rPr lang="ru-RU" sz="2200" b="0" dirty="0" smtClean="0">
                <a:solidFill>
                  <a:srgbClr val="EE0060"/>
                </a:solidFill>
                <a:latin typeface="Myriad Pro Cond" panose="020B0506030403020204" pitchFamily="34" charset="0"/>
              </a:rPr>
              <a:t>2 – </a:t>
            </a:r>
            <a:r>
              <a:rPr lang="en-US" sz="2200" b="0" dirty="0" smtClean="0">
                <a:solidFill>
                  <a:srgbClr val="282828"/>
                </a:solidFill>
                <a:latin typeface="Myriad Pro Cond" panose="020B0506030403020204" pitchFamily="34" charset="0"/>
                <a:cs typeface="+mn-cs"/>
              </a:rPr>
              <a:t>Large vessels layer</a:t>
            </a:r>
            <a:endParaRPr lang="ru-RU" sz="2200" b="0" dirty="0">
              <a:solidFill>
                <a:srgbClr val="282828"/>
              </a:solidFill>
              <a:latin typeface="Myriad Pro Cond" panose="020B0506030403020204" pitchFamily="34" charset="0"/>
              <a:cs typeface="+mn-cs"/>
            </a:endParaRP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</a:pPr>
            <a:r>
              <a:rPr lang="ru-RU" sz="2200" b="0" dirty="0" smtClean="0">
                <a:solidFill>
                  <a:srgbClr val="EE0060"/>
                </a:solidFill>
                <a:latin typeface="Myriad Pro Cond" panose="020B0506030403020204" pitchFamily="34" charset="0"/>
              </a:rPr>
              <a:t>3 – </a:t>
            </a:r>
            <a:r>
              <a:rPr lang="en-US" sz="2200" b="0" dirty="0" smtClean="0">
                <a:latin typeface="Myriad Pro Cond" panose="020B0506030403020204" pitchFamily="34" charset="0"/>
              </a:rPr>
              <a:t>Medium and minute vessels layer</a:t>
            </a:r>
            <a:endParaRPr lang="ru-RU" sz="2200" b="0" dirty="0">
              <a:latin typeface="Myriad Pro Cond" panose="020B0506030403020204" pitchFamily="34" charset="0"/>
              <a:cs typeface="+mn-cs"/>
            </a:endParaRP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</a:pPr>
            <a:r>
              <a:rPr lang="ru-RU" sz="2200" b="0" dirty="0" smtClean="0">
                <a:solidFill>
                  <a:srgbClr val="EE0060"/>
                </a:solidFill>
                <a:latin typeface="Myriad Pro Cond" panose="020B0506030403020204" pitchFamily="34" charset="0"/>
              </a:rPr>
              <a:t>4 –</a:t>
            </a:r>
            <a:r>
              <a:rPr lang="en-US" sz="2200" b="0" dirty="0" smtClean="0">
                <a:solidFill>
                  <a:srgbClr val="EE0060"/>
                </a:solidFill>
                <a:latin typeface="Myriad Pro Cond" panose="020B0506030403020204" pitchFamily="34" charset="0"/>
              </a:rPr>
              <a:t> </a:t>
            </a:r>
            <a:r>
              <a:rPr lang="en-US" sz="2200" b="0" dirty="0" err="1" smtClean="0">
                <a:latin typeface="Myriad Pro Cond" panose="020B0506030403020204" pitchFamily="34" charset="0"/>
              </a:rPr>
              <a:t>C</a:t>
            </a:r>
            <a:r>
              <a:rPr lang="en-US" sz="2200" b="0" dirty="0" err="1" smtClean="0">
                <a:latin typeface="Myriad Pro Cond" panose="020B0506030403020204" pitchFamily="34" charset="0"/>
                <a:cs typeface="+mn-cs"/>
              </a:rPr>
              <a:t>horiocapillary</a:t>
            </a:r>
            <a:r>
              <a:rPr lang="en-US" sz="2200" b="0" dirty="0" smtClean="0">
                <a:latin typeface="Myriad Pro Cond" panose="020B0506030403020204" pitchFamily="34" charset="0"/>
                <a:cs typeface="+mn-cs"/>
              </a:rPr>
              <a:t> </a:t>
            </a:r>
            <a:r>
              <a:rPr lang="en-US" sz="2200" b="0" dirty="0">
                <a:latin typeface="Myriad Pro Cond" panose="020B0506030403020204" pitchFamily="34" charset="0"/>
                <a:cs typeface="+mn-cs"/>
              </a:rPr>
              <a:t>layer</a:t>
            </a:r>
            <a:endParaRPr lang="ru-RU" sz="2200" b="0" dirty="0">
              <a:latin typeface="Myriad Pro Cond" panose="020B0506030403020204" pitchFamily="34" charset="0"/>
              <a:cs typeface="+mn-cs"/>
            </a:endParaRPr>
          </a:p>
          <a:p>
            <a:pPr>
              <a:lnSpc>
                <a:spcPts val="2200"/>
              </a:lnSpc>
              <a:spcBef>
                <a:spcPts val="1000"/>
              </a:spcBef>
              <a:spcAft>
                <a:spcPts val="1000"/>
              </a:spcAft>
              <a:buClr>
                <a:srgbClr val="EE0060"/>
              </a:buClr>
            </a:pPr>
            <a:r>
              <a:rPr lang="ru-RU" sz="2200" b="0" dirty="0" smtClean="0">
                <a:solidFill>
                  <a:srgbClr val="EE0060"/>
                </a:solidFill>
                <a:latin typeface="Myriad Pro Cond" panose="020B0506030403020204" pitchFamily="34" charset="0"/>
              </a:rPr>
              <a:t>5 –</a:t>
            </a:r>
            <a:r>
              <a:rPr lang="en-US" sz="2200" b="0" dirty="0" smtClean="0">
                <a:solidFill>
                  <a:srgbClr val="EE0060"/>
                </a:solidFill>
                <a:latin typeface="Myriad Pro Cond" panose="020B0506030403020204" pitchFamily="34" charset="0"/>
              </a:rPr>
              <a:t> </a:t>
            </a:r>
            <a:r>
              <a:rPr lang="en-US" sz="2200" b="0" dirty="0" smtClean="0">
                <a:latin typeface="Myriad Pro Cond" panose="020B0506030403020204" pitchFamily="34" charset="0"/>
              </a:rPr>
              <a:t>Vitreous </a:t>
            </a:r>
            <a:r>
              <a:rPr lang="en-US" sz="2200" b="0" dirty="0">
                <a:latin typeface="Myriad Pro Cond" panose="020B0506030403020204" pitchFamily="34" charset="0"/>
              </a:rPr>
              <a:t>table</a:t>
            </a:r>
            <a:endParaRPr lang="ru-RU" sz="2200" b="0" dirty="0">
              <a:latin typeface="Myriad Pro Cond" panose="020B0506030403020204" pitchFamily="34" charset="0"/>
              <a:cs typeface="+mn-cs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" y="1628775"/>
            <a:ext cx="5542012" cy="365002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660231" y="6326813"/>
            <a:ext cx="1356157" cy="504073"/>
          </a:xfrm>
          <a:prstGeom prst="rect">
            <a:avLst/>
          </a:prstGeom>
          <a:solidFill>
            <a:srgbClr val="0569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0" dirty="0" err="1" smtClean="0">
                <a:latin typeface="Andalus" panose="02020603050405020304" pitchFamily="18" charset="-78"/>
                <a:cs typeface="Andalus" panose="02020603050405020304" pitchFamily="18" charset="-78"/>
              </a:rPr>
              <a:t>OrSMU</a:t>
            </a:r>
            <a:endParaRPr lang="ru-RU" b="0" dirty="0">
              <a:cs typeface="Andalus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4859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123">
      <a:dk1>
        <a:srgbClr val="292929"/>
      </a:dk1>
      <a:lt1>
        <a:srgbClr val="FFFFFF"/>
      </a:lt1>
      <a:dk2>
        <a:srgbClr val="00339A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42055</TotalTime>
  <Words>2368</Words>
  <Application>Microsoft Office PowerPoint</Application>
  <PresentationFormat>Экран (4:3)</PresentationFormat>
  <Paragraphs>539</Paragraphs>
  <Slides>67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5" baseType="lpstr">
      <vt:lpstr>Arial</vt:lpstr>
      <vt:lpstr>Andalus</vt:lpstr>
      <vt:lpstr>Times New Roman</vt:lpstr>
      <vt:lpstr>Myriad Pro Cond</vt:lpstr>
      <vt:lpstr>Calibri</vt:lpstr>
      <vt:lpstr>Arial Black</vt:lpstr>
      <vt:lpstr>Wingdings</vt:lpstr>
      <vt:lpstr>1_Тема Office</vt:lpstr>
      <vt:lpstr>Vascular diseases</vt:lpstr>
      <vt:lpstr>VASCULAR MEMBRANE MORPHOLOGY</vt:lpstr>
      <vt:lpstr>Blood supply and vascular tract innervation</vt:lpstr>
      <vt:lpstr>IRIS</vt:lpstr>
      <vt:lpstr>IRIS FUNCTIONS</vt:lpstr>
      <vt:lpstr>CILIARY BODY</vt:lpstr>
      <vt:lpstr>CILIARY BODY</vt:lpstr>
      <vt:lpstr>CILIARY BODY FUNCTIONS</vt:lpstr>
      <vt:lpstr>CHOROID</vt:lpstr>
      <vt:lpstr>venous outflow</vt:lpstr>
      <vt:lpstr>Anatomical features of the vascular tract</vt:lpstr>
      <vt:lpstr>ICD-10 CLASSIFICATION Disorders Of Choroid And Retina (H30-H36) </vt:lpstr>
      <vt:lpstr>INFLAMMATORY DISEASES</vt:lpstr>
      <vt:lpstr>etiologically uveitis (inflammatory disease of the vascular tract) may be:</vt:lpstr>
      <vt:lpstr> iridocyclitis By the nature of inflammation</vt:lpstr>
      <vt:lpstr>Clinical manifestations of iridocyclitis (anterior uveitis)</vt:lpstr>
      <vt:lpstr>Clinical manifestations of iridocyclitis</vt:lpstr>
      <vt:lpstr>Clinical manifestations of iridocyclitis</vt:lpstr>
      <vt:lpstr>Clinical manifestations of iridocyclitis</vt:lpstr>
      <vt:lpstr>Clinical manifestations of iridocyclitis</vt:lpstr>
      <vt:lpstr>Classification of Choroiditis (Chorioretinitis)</vt:lpstr>
      <vt:lpstr>CLINICAL MANIFESTATIONs oF chorioretinitis</vt:lpstr>
      <vt:lpstr>Central chorioretinitis</vt:lpstr>
      <vt:lpstr>anterior uveitis Complications</vt:lpstr>
      <vt:lpstr>Posterior uveitis complications</vt:lpstr>
      <vt:lpstr>General principles for the diagnosis of uveitis (iridocyclitis, chorioretinitis)</vt:lpstr>
      <vt:lpstr>nongranulomatous iridocyclitis  </vt:lpstr>
      <vt:lpstr>Non-granulomatous iridocyclitis  </vt:lpstr>
      <vt:lpstr>COLLAGENOSES</vt:lpstr>
      <vt:lpstr>COLLAGENOSES systemic lupus erythematosus (SLE) </vt:lpstr>
      <vt:lpstr>Still's Syndrome</vt:lpstr>
      <vt:lpstr>Behcet's Syndrome</vt:lpstr>
      <vt:lpstr>Stages of eye damage in Behcet's disease</vt:lpstr>
      <vt:lpstr>Презентация PowerPoint</vt:lpstr>
      <vt:lpstr>Презентация PowerPoint</vt:lpstr>
      <vt:lpstr>complications</vt:lpstr>
      <vt:lpstr>Reiter's Disease</vt:lpstr>
      <vt:lpstr>2 VARIATIONS</vt:lpstr>
      <vt:lpstr>Eye manifestations in Reiter's syndrome</vt:lpstr>
      <vt:lpstr>Syphilitic uveitis</vt:lpstr>
      <vt:lpstr>Syphilitic uveitis</vt:lpstr>
      <vt:lpstr>tuberculous uveitis увеит</vt:lpstr>
      <vt:lpstr>Toxoplasma uveitis</vt:lpstr>
      <vt:lpstr>Toxoplasma uveitis</vt:lpstr>
      <vt:lpstr>Toxoplasma uveitis</vt:lpstr>
      <vt:lpstr> Toxoplasma diagnostics</vt:lpstr>
      <vt:lpstr>leprosy</vt:lpstr>
      <vt:lpstr>leprosy</vt:lpstr>
      <vt:lpstr>leprosy (manifestations and outcomes)</vt:lpstr>
      <vt:lpstr>General principles for the treatment of uveitis (iridocyclitis, chorioretinitis)</vt:lpstr>
      <vt:lpstr>Surgical treatment of uveitis</vt:lpstr>
      <vt:lpstr>sympathetic ophthalmia</vt:lpstr>
      <vt:lpstr>3 types of sympathetic ophthalmia</vt:lpstr>
      <vt:lpstr>Clinical manifestations</vt:lpstr>
      <vt:lpstr>etiology</vt:lpstr>
      <vt:lpstr>sympathetic ophthalmia  development factors</vt:lpstr>
      <vt:lpstr>treatment </vt:lpstr>
      <vt:lpstr>Malformations of the vascular tract</vt:lpstr>
      <vt:lpstr>Malformations of the vascular tract</vt:lpstr>
      <vt:lpstr>Malformations of the vascular tract</vt:lpstr>
      <vt:lpstr>Malformations of the vascular tract</vt:lpstr>
      <vt:lpstr>Malformations of the vascular tract</vt:lpstr>
      <vt:lpstr>Malformations of the vascular tract</vt:lpstr>
      <vt:lpstr>Malformations of the vascular tract</vt:lpstr>
      <vt:lpstr>Malformations of the vascular tract</vt:lpstr>
      <vt:lpstr>Malformations of the vascular tract</vt:lpstr>
      <vt:lpstr>Презентация PowerPoint</vt:lpstr>
    </vt:vector>
  </TitlesOfParts>
  <Company>Eye Microsurgery Complex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Michael Vaulin</dc:creator>
  <cp:lastModifiedBy>Лаврик Светлана Николаевна</cp:lastModifiedBy>
  <cp:revision>1535</cp:revision>
  <cp:lastPrinted>2018-02-27T08:37:18Z</cp:lastPrinted>
  <dcterms:created xsi:type="dcterms:W3CDTF">2004-01-20T02:46:45Z</dcterms:created>
  <dcterms:modified xsi:type="dcterms:W3CDTF">2020-03-23T04:20:14Z</dcterms:modified>
</cp:coreProperties>
</file>